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312" r:id="rId4"/>
    <p:sldId id="262" r:id="rId5"/>
    <p:sldId id="264" r:id="rId6"/>
    <p:sldId id="265" r:id="rId7"/>
    <p:sldId id="266" r:id="rId8"/>
    <p:sldId id="267" r:id="rId9"/>
    <p:sldId id="268" r:id="rId10"/>
    <p:sldId id="269" r:id="rId11"/>
    <p:sldId id="271" r:id="rId12"/>
    <p:sldId id="272" r:id="rId13"/>
    <p:sldId id="273"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Lst>
  <p:sldSz cx="12192000" cy="6858000"/>
  <p:notesSz cx="6858000" cy="9144000"/>
  <p:embeddedFontLst>
    <p:embeddedFont>
      <p:font typeface="Play" panose="020B0604020202020204" charset="0"/>
      <p:regular r:id="rId53"/>
      <p:bold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GKo1hNB8CEeog6NM2Tl0bHZeN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ás Zuluaga T" initials="NZT" lastIdx="1" clrIdx="0">
    <p:extLst>
      <p:ext uri="{19B8F6BF-5375-455C-9EA6-DF929625EA0E}">
        <p15:presenceInfo xmlns:p15="http://schemas.microsoft.com/office/powerpoint/2012/main" userId="f6801b29e344b8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A56686-FCD7-4CEB-91A1-E0A359A63097}">
  <a:tblStyle styleId="{3FA56686-FCD7-4CEB-91A1-E0A359A6309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d65c3ef35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ed65c3ef3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bb86eb112_0_14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1bb86eb112_0_1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1bb86eb112_0_1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21bb86eb112_0_1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d65c3ef35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2ed65c3ef35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ed65c3ef35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2ed65c3ef35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1bb86eb112_0_15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1bb86eb112_0_1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bb86eb112_0_15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21bb86eb112_0_1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1bb86eb112_0_15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1bb86eb112_0_1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ed65c3ef35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2ed65c3ef35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ed65c3ef35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ed65c3ef35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bb86eb112_0_14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1bb86eb112_0_14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ed65c3ef35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2ed65c3ef35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ed65c3ef35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2ed65c3ef35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1bb86eb112_0_15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1bb86eb112_0_1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1bb86eb112_0_16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21bb86eb112_0_16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1bb86eb112_0_16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21bb86eb112_0_16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1bb86eb112_0_16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1bb86eb112_0_16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1bb86eb112_0_16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21bb86eb112_0_16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bb86eb112_0_16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21bb86eb112_0_16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1bb86eb112_0_18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21bb86eb112_0_1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ed65c3ef35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2ed65c3ef35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bb86eb112_0_14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1bb86eb112_0_14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333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ed65c3ef35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2ed65c3ef35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ed65c3ef35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g2ed65c3ef35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ed65c3ef35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2ed65c3ef35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1bb86eb112_0_20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21bb86eb112_0_20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1bb86eb112_0_18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21bb86eb112_0_18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1bb86eb112_0_2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21bb86eb112_0_2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1bb86eb112_0_2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21bb86eb112_0_2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1bb86eb112_0_2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21bb86eb112_0_2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1bb86eb112_0_2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21bb86eb112_0_2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1bb86eb112_0_2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g21bb86eb112_0_2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d65c3ef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ed65c3ef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1bb86eb112_0_2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21bb86eb112_0_2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1bb86eb112_0_25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21bb86eb112_0_2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1bb86eb112_0_25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21bb86eb112_0_2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1bb86eb112_0_25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21bb86eb112_0_25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1bb86eb112_0_25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21bb86eb112_0_2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1bb86eb112_0_25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g21bb86eb112_0_25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1bb86eb112_0_25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g21bb86eb112_0_25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1bb86eb112_0_25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g21bb86eb112_0_25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1bb86eb112_0_25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g21bb86eb112_0_2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ed65c3ef35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2ed65c3ef35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bb86eb112_0_15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21bb86eb112_0_1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1bb86eb112_0_26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g21bb86eb112_0_26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bb86eb112_0_14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1bb86eb112_0_1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d65c3ef35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ed65c3ef35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d65c3ef35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ed65c3ef35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d65c3ef35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ed65c3ef35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5183188" y="987425"/>
            <a:ext cx="6172200" cy="4873625"/>
          </a:xfrm>
          <a:prstGeom prst="rect">
            <a:avLst/>
          </a:prstGeom>
          <a:noFill/>
          <a:ln>
            <a:noFill/>
          </a:ln>
        </p:spPr>
      </p:sp>
      <p:sp>
        <p:nvSpPr>
          <p:cNvPr id="68" name="Google Shape;68;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drive.google.com/drive/u/2/folders/1tqEUoyO_6NtFOF-TxKn7ByLm7YhCg23i" TargetMode="External"/><Relationship Id="rId5" Type="http://schemas.openxmlformats.org/officeDocument/2006/relationships/image" Target="../media/image19.png"/><Relationship Id="rId4" Type="http://schemas.openxmlformats.org/officeDocument/2006/relationships/hyperlink" Target="https://www.mintrabajo.gov.co/documents/20147/0/DUR+Sector+Trabajo+Actualizado+a+15+de+abril++de+2016.pdf/a32b1dcf-7a4e-8a37-ac16-c121928719c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hyperlink" Target="https://docs.google.com/document/d/1N4dX6_Iqf63XMURFzXFz24Yna9JuhVGI/edit?usp=sharing&amp;ouid=107667834118065438934&amp;rtpof=true&amp;sd=true" TargetMode="Externa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89" name="Google Shape;89;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0" name="Google Shape;90;p1"/>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93" name="Google Shape;93;p1"/>
          <p:cNvSpPr txBox="1"/>
          <p:nvPr/>
        </p:nvSpPr>
        <p:spPr>
          <a:xfrm>
            <a:off x="1321600" y="4968475"/>
            <a:ext cx="4304100" cy="13257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2000"/>
              <a:buFont typeface="Arial"/>
              <a:buNone/>
            </a:pPr>
            <a:r>
              <a:rPr lang="es-CO" sz="2600" b="1" dirty="0">
                <a:solidFill>
                  <a:schemeClr val="tx1">
                    <a:lumMod val="50000"/>
                    <a:lumOff val="50000"/>
                  </a:schemeClr>
                </a:solidFill>
                <a:latin typeface="Roboto"/>
                <a:ea typeface="Play"/>
                <a:cs typeface="Play"/>
                <a:sym typeface="Play"/>
              </a:rPr>
              <a:t>Cristina Londoño Rubio.</a:t>
            </a:r>
            <a:endParaRPr sz="2600" b="1" dirty="0">
              <a:solidFill>
                <a:schemeClr val="tx1">
                  <a:lumMod val="50000"/>
                  <a:lumOff val="50000"/>
                </a:schemeClr>
              </a:solidFill>
              <a:latin typeface="Roboto"/>
              <a:ea typeface="Play"/>
              <a:cs typeface="Play"/>
              <a:sym typeface="Play"/>
            </a:endParaRPr>
          </a:p>
          <a:p>
            <a:pPr marL="0" lvl="0" indent="0" algn="l" rtl="0">
              <a:lnSpc>
                <a:spcPct val="100000"/>
              </a:lnSpc>
              <a:spcBef>
                <a:spcPts val="0"/>
              </a:spcBef>
              <a:spcAft>
                <a:spcPts val="0"/>
              </a:spcAft>
              <a:buClr>
                <a:schemeClr val="dk1"/>
              </a:buClr>
              <a:buSzPts val="1900"/>
              <a:buFont typeface="Arial"/>
              <a:buNone/>
            </a:pPr>
            <a:r>
              <a:rPr lang="es-CO" sz="2100" dirty="0">
                <a:solidFill>
                  <a:schemeClr val="tx1">
                    <a:lumMod val="50000"/>
                    <a:lumOff val="50000"/>
                  </a:schemeClr>
                </a:solidFill>
                <a:latin typeface="Roboto"/>
                <a:ea typeface="Play"/>
                <a:cs typeface="Play"/>
                <a:sym typeface="Play"/>
              </a:rPr>
              <a:t>Coordinadora Área Auditoria</a:t>
            </a:r>
            <a:endParaRPr sz="2100" dirty="0">
              <a:solidFill>
                <a:schemeClr val="tx1">
                  <a:lumMod val="50000"/>
                  <a:lumOff val="50000"/>
                </a:schemeClr>
              </a:solidFill>
              <a:latin typeface="Roboto"/>
              <a:ea typeface="Play"/>
              <a:cs typeface="Play"/>
              <a:sym typeface="Play"/>
            </a:endParaRPr>
          </a:p>
          <a:p>
            <a:pPr marL="0" lvl="0" indent="0" algn="l" rtl="0">
              <a:lnSpc>
                <a:spcPct val="100000"/>
              </a:lnSpc>
              <a:spcBef>
                <a:spcPts val="0"/>
              </a:spcBef>
              <a:spcAft>
                <a:spcPts val="0"/>
              </a:spcAft>
              <a:buClr>
                <a:schemeClr val="dk1"/>
              </a:buClr>
              <a:buSzPts val="1900"/>
              <a:buFont typeface="Arial"/>
              <a:buNone/>
            </a:pPr>
            <a:r>
              <a:rPr lang="es-CO" sz="2100" dirty="0">
                <a:solidFill>
                  <a:schemeClr val="tx1">
                    <a:lumMod val="50000"/>
                    <a:lumOff val="50000"/>
                  </a:schemeClr>
                </a:solidFill>
                <a:latin typeface="Roboto"/>
                <a:ea typeface="Play"/>
                <a:cs typeface="Play"/>
                <a:sym typeface="Play"/>
              </a:rPr>
              <a:t>García Maya &amp; Asociados</a:t>
            </a:r>
            <a:endParaRPr sz="2800" dirty="0">
              <a:solidFill>
                <a:schemeClr val="tx1">
                  <a:lumMod val="50000"/>
                  <a:lumOff val="50000"/>
                </a:schemeClr>
              </a:solidFill>
              <a:latin typeface="Roboto"/>
              <a:ea typeface="Play"/>
              <a:cs typeface="Play"/>
              <a:sym typeface="Play"/>
            </a:endParaRPr>
          </a:p>
        </p:txBody>
      </p:sp>
      <p:sp>
        <p:nvSpPr>
          <p:cNvPr id="2" name="CuadroTexto 1">
            <a:extLst>
              <a:ext uri="{FF2B5EF4-FFF2-40B4-BE49-F238E27FC236}">
                <a16:creationId xmlns:a16="http://schemas.microsoft.com/office/drawing/2014/main" id="{E5255BDE-9A6B-4400-8443-B14FB3103455}"/>
              </a:ext>
            </a:extLst>
          </p:cNvPr>
          <p:cNvSpPr txBox="1"/>
          <p:nvPr/>
        </p:nvSpPr>
        <p:spPr>
          <a:xfrm>
            <a:off x="1321600" y="2531534"/>
            <a:ext cx="7324441" cy="1015663"/>
          </a:xfrm>
          <a:prstGeom prst="rect">
            <a:avLst/>
          </a:prstGeom>
          <a:noFill/>
        </p:spPr>
        <p:txBody>
          <a:bodyPr wrap="none" rtlCol="0">
            <a:spAutoFit/>
          </a:bodyPr>
          <a:lstStyle/>
          <a:p>
            <a:r>
              <a:rPr lang="es-ES" sz="6000" b="1" dirty="0">
                <a:solidFill>
                  <a:schemeClr val="tx1">
                    <a:lumMod val="50000"/>
                    <a:lumOff val="50000"/>
                  </a:schemeClr>
                </a:solidFill>
                <a:latin typeface="Roboto"/>
              </a:rPr>
              <a:t>CULPA PATRONAL</a:t>
            </a:r>
            <a:endParaRPr lang="es-CO" sz="6000" b="1" dirty="0">
              <a:solidFill>
                <a:schemeClr val="tx1">
                  <a:lumMod val="50000"/>
                  <a:lumOff val="50000"/>
                </a:schemeClr>
              </a:solidFill>
              <a:latin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ed65c3ef35_0_1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98" name="Google Shape;198;g2ed65c3ef35_0_1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99" name="Google Shape;199;g2ed65c3ef35_0_100"/>
          <p:cNvPicPr preferRelativeResize="0"/>
          <p:nvPr/>
        </p:nvPicPr>
        <p:blipFill rotWithShape="1">
          <a:blip r:embed="rId3">
            <a:alphaModFix/>
          </a:blip>
          <a:srcRect/>
          <a:stretch/>
        </p:blipFill>
        <p:spPr>
          <a:xfrm>
            <a:off x="0" y="10450"/>
            <a:ext cx="12191999" cy="6819257"/>
          </a:xfrm>
          <a:prstGeom prst="rect">
            <a:avLst/>
          </a:prstGeom>
          <a:noFill/>
          <a:ln>
            <a:noFill/>
          </a:ln>
        </p:spPr>
      </p:pic>
      <p:pic>
        <p:nvPicPr>
          <p:cNvPr id="200" name="Google Shape;200;g2ed65c3ef35_0_100"/>
          <p:cNvPicPr preferRelativeResize="0"/>
          <p:nvPr/>
        </p:nvPicPr>
        <p:blipFill rotWithShape="1">
          <a:blip r:embed="rId4">
            <a:alphaModFix/>
          </a:blip>
          <a:srcRect l="2115" t="10189" r="3446" b="13082"/>
          <a:stretch/>
        </p:blipFill>
        <p:spPr>
          <a:xfrm>
            <a:off x="502259" y="1360322"/>
            <a:ext cx="8616340" cy="1571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1" name="Google Shape;201;g2ed65c3ef35_0_100"/>
          <p:cNvSpPr txBox="1"/>
          <p:nvPr/>
        </p:nvSpPr>
        <p:spPr>
          <a:xfrm>
            <a:off x="2618858" y="583267"/>
            <a:ext cx="5000700" cy="496500"/>
          </a:xfrm>
          <a:prstGeom prst="rect">
            <a:avLst/>
          </a:prstGeom>
          <a:noFill/>
          <a:ln>
            <a:noFill/>
          </a:ln>
        </p:spPr>
        <p:txBody>
          <a:bodyPr spcFirstLastPara="1" wrap="square" lIns="91425" tIns="45700" rIns="91425" bIns="45700" anchor="t" anchorCtr="0">
            <a:noAutofit/>
          </a:bodyPr>
          <a:lstStyle/>
          <a:p>
            <a:pPr algn="ctr">
              <a:lnSpc>
                <a:spcPct val="90000"/>
              </a:lnSpc>
              <a:buSzPts val="2400"/>
            </a:pPr>
            <a:r>
              <a:rPr lang="es-CO" sz="3600" b="1" dirty="0">
                <a:solidFill>
                  <a:schemeClr val="tx1">
                    <a:lumMod val="50000"/>
                    <a:lumOff val="50000"/>
                  </a:schemeClr>
                </a:solidFill>
                <a:latin typeface="Roboto"/>
                <a:sym typeface="Play"/>
              </a:rPr>
              <a:t>RIESGOS</a:t>
            </a:r>
            <a:endParaRPr sz="3600" b="1" dirty="0">
              <a:solidFill>
                <a:schemeClr val="tx1">
                  <a:lumMod val="50000"/>
                  <a:lumOff val="50000"/>
                </a:schemeClr>
              </a:solidFill>
              <a:latin typeface="Roboto"/>
              <a:sym typeface="Play"/>
            </a:endParaRPr>
          </a:p>
        </p:txBody>
      </p:sp>
      <p:pic>
        <p:nvPicPr>
          <p:cNvPr id="7" name="Google Shape;210;g2ed65c3ef35_0_108">
            <a:extLst>
              <a:ext uri="{FF2B5EF4-FFF2-40B4-BE49-F238E27FC236}">
                <a16:creationId xmlns:a16="http://schemas.microsoft.com/office/drawing/2014/main" id="{01AAEFD6-F09B-4817-BBD2-125B7C679094}"/>
              </a:ext>
            </a:extLst>
          </p:cNvPr>
          <p:cNvPicPr preferRelativeResize="0"/>
          <p:nvPr/>
        </p:nvPicPr>
        <p:blipFill rotWithShape="1">
          <a:blip r:embed="rId5">
            <a:alphaModFix/>
          </a:blip>
          <a:srcRect l="3860" t="20237" r="10388" b="21336"/>
          <a:stretch/>
        </p:blipFill>
        <p:spPr>
          <a:xfrm>
            <a:off x="502259" y="3276293"/>
            <a:ext cx="8616340" cy="2006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1bb86eb112_0_14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16" name="Google Shape;216;g21bb86eb112_0_14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17" name="Google Shape;217;g21bb86eb112_0_1472"/>
          <p:cNvPicPr preferRelativeResize="0"/>
          <p:nvPr/>
        </p:nvPicPr>
        <p:blipFill rotWithShape="1">
          <a:blip r:embed="rId3">
            <a:alphaModFix/>
          </a:blip>
          <a:srcRect/>
          <a:stretch/>
        </p:blipFill>
        <p:spPr>
          <a:xfrm>
            <a:off x="-26196" y="0"/>
            <a:ext cx="12244393" cy="6858000"/>
          </a:xfrm>
          <a:prstGeom prst="rect">
            <a:avLst/>
          </a:prstGeom>
          <a:noFill/>
          <a:ln>
            <a:noFill/>
          </a:ln>
        </p:spPr>
      </p:pic>
      <p:pic>
        <p:nvPicPr>
          <p:cNvPr id="218" name="Google Shape;218;g21bb86eb112_0_1472"/>
          <p:cNvPicPr preferRelativeResize="0"/>
          <p:nvPr/>
        </p:nvPicPr>
        <p:blipFill rotWithShape="1">
          <a:blip r:embed="rId4">
            <a:alphaModFix/>
          </a:blip>
          <a:srcRect l="3753" t="6745" b="16343"/>
          <a:stretch/>
        </p:blipFill>
        <p:spPr>
          <a:xfrm>
            <a:off x="2861734" y="2120175"/>
            <a:ext cx="8747942" cy="261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1bb86eb112_0_14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24" name="Google Shape;224;g21bb86eb112_0_14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25" name="Google Shape;225;g21bb86eb112_0_1422"/>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226" name="Google Shape;226;g21bb86eb112_0_1422"/>
          <p:cNvSpPr txBox="1"/>
          <p:nvPr/>
        </p:nvSpPr>
        <p:spPr>
          <a:xfrm>
            <a:off x="3424200" y="1284171"/>
            <a:ext cx="7929600" cy="1569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s-CO" sz="5000" b="1" dirty="0">
                <a:solidFill>
                  <a:schemeClr val="tx1">
                    <a:lumMod val="50000"/>
                    <a:lumOff val="50000"/>
                  </a:schemeClr>
                </a:solidFill>
                <a:latin typeface="Roboto"/>
                <a:ea typeface="Play"/>
                <a:cs typeface="Play"/>
                <a:sym typeface="Play"/>
              </a:rPr>
              <a:t>Responsabilidad de los administradores</a:t>
            </a:r>
            <a:endParaRPr sz="5000" b="1" dirty="0">
              <a:solidFill>
                <a:schemeClr val="tx1">
                  <a:lumMod val="50000"/>
                  <a:lumOff val="50000"/>
                </a:schemeClr>
              </a:solidFill>
              <a:latin typeface="Roboto"/>
              <a:ea typeface="Play"/>
              <a:cs typeface="Play"/>
              <a:sym typeface="Play"/>
            </a:endParaRPr>
          </a:p>
        </p:txBody>
      </p:sp>
      <p:sp>
        <p:nvSpPr>
          <p:cNvPr id="227" name="Google Shape;227;g21bb86eb112_0_1422"/>
          <p:cNvSpPr txBox="1"/>
          <p:nvPr/>
        </p:nvSpPr>
        <p:spPr>
          <a:xfrm>
            <a:off x="2748600" y="3554726"/>
            <a:ext cx="9280800" cy="2179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s-CO" sz="4800" dirty="0">
                <a:solidFill>
                  <a:schemeClr val="tx1">
                    <a:lumMod val="50000"/>
                    <a:lumOff val="50000"/>
                  </a:schemeClr>
                </a:solidFill>
                <a:latin typeface="Roboto"/>
                <a:ea typeface="Play"/>
                <a:cs typeface="Play"/>
                <a:sym typeface="Play"/>
              </a:rPr>
              <a:t>Siempre que se obre en contra de la Ley, se presumirá la CULPA.</a:t>
            </a:r>
            <a:endParaRPr sz="4800"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ed65c3ef35_0_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33" name="Google Shape;233;g2ed65c3ef35_0_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34" name="Google Shape;234;g2ed65c3ef35_0_16"/>
          <p:cNvPicPr preferRelativeResize="0"/>
          <p:nvPr/>
        </p:nvPicPr>
        <p:blipFill rotWithShape="1">
          <a:blip r:embed="rId3">
            <a:alphaModFix/>
          </a:blip>
          <a:srcRect/>
          <a:stretch/>
        </p:blipFill>
        <p:spPr>
          <a:xfrm>
            <a:off x="-26196" y="0"/>
            <a:ext cx="12244393" cy="6858000"/>
          </a:xfrm>
          <a:prstGeom prst="rect">
            <a:avLst/>
          </a:prstGeom>
          <a:noFill/>
          <a:ln>
            <a:noFill/>
          </a:ln>
        </p:spPr>
      </p:pic>
      <p:pic>
        <p:nvPicPr>
          <p:cNvPr id="235" name="Google Shape;235;g2ed65c3ef35_0_16"/>
          <p:cNvPicPr preferRelativeResize="0"/>
          <p:nvPr/>
        </p:nvPicPr>
        <p:blipFill rotWithShape="1">
          <a:blip r:embed="rId4">
            <a:alphaModFix/>
          </a:blip>
          <a:srcRect l="5305" t="9435" r="2264" b="8083"/>
          <a:stretch/>
        </p:blipFill>
        <p:spPr>
          <a:xfrm>
            <a:off x="3154845" y="937617"/>
            <a:ext cx="6185992" cy="2244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6" name="Google Shape;236;g2ed65c3ef35_0_16"/>
          <p:cNvSpPr txBox="1"/>
          <p:nvPr/>
        </p:nvSpPr>
        <p:spPr>
          <a:xfrm>
            <a:off x="2740371" y="270675"/>
            <a:ext cx="9044700" cy="445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RIESGOS</a:t>
            </a:r>
            <a:endParaRPr sz="3600" i="0" u="none" strike="noStrike" cap="none" dirty="0">
              <a:solidFill>
                <a:schemeClr val="tx1">
                  <a:lumMod val="50000"/>
                  <a:lumOff val="50000"/>
                </a:schemeClr>
              </a:solidFill>
              <a:latin typeface="Roboto"/>
              <a:ea typeface="Play"/>
              <a:cs typeface="Play"/>
              <a:sym typeface="Play"/>
            </a:endParaRPr>
          </a:p>
        </p:txBody>
      </p:sp>
      <p:pic>
        <p:nvPicPr>
          <p:cNvPr id="7" name="Google Shape;244;g21bb86eb112_0_1519">
            <a:extLst>
              <a:ext uri="{FF2B5EF4-FFF2-40B4-BE49-F238E27FC236}">
                <a16:creationId xmlns:a16="http://schemas.microsoft.com/office/drawing/2014/main" id="{C90E8C36-785A-494D-A65F-BD86F0351A4B}"/>
              </a:ext>
            </a:extLst>
          </p:cNvPr>
          <p:cNvPicPr preferRelativeResize="0"/>
          <p:nvPr/>
        </p:nvPicPr>
        <p:blipFill rotWithShape="1">
          <a:blip r:embed="rId5">
            <a:alphaModFix/>
          </a:blip>
          <a:srcRect l="2450" t="3624" r="1470" b="3902"/>
          <a:stretch/>
        </p:blipFill>
        <p:spPr>
          <a:xfrm>
            <a:off x="4648200" y="3429000"/>
            <a:ext cx="6705600" cy="2244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ed65c3ef35_0_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50" name="Google Shape;250;g2ed65c3ef35_0_6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51" name="Google Shape;251;g2ed65c3ef35_0_67"/>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252" name="Google Shape;252;g2ed65c3ef35_0_67"/>
          <p:cNvSpPr txBox="1"/>
          <p:nvPr/>
        </p:nvSpPr>
        <p:spPr>
          <a:xfrm>
            <a:off x="3161100" y="196450"/>
            <a:ext cx="8572500" cy="108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CO" sz="3200" b="1" i="0" u="none" strike="noStrike" cap="none" dirty="0">
                <a:solidFill>
                  <a:schemeClr val="tx1">
                    <a:lumMod val="50000"/>
                    <a:lumOff val="50000"/>
                  </a:schemeClr>
                </a:solidFill>
                <a:latin typeface="Roboto"/>
                <a:ea typeface="Play"/>
                <a:cs typeface="Play"/>
                <a:sym typeface="Play"/>
              </a:rPr>
              <a:t>Clasificación de los </a:t>
            </a:r>
            <a:r>
              <a:rPr lang="es-CO" sz="3200" b="1" i="0" u="sng" strike="noStrike" cap="none" dirty="0">
                <a:solidFill>
                  <a:schemeClr val="tx1">
                    <a:lumMod val="50000"/>
                    <a:lumOff val="50000"/>
                  </a:schemeClr>
                </a:solidFill>
                <a:latin typeface="Roboto"/>
                <a:ea typeface="Play"/>
                <a:cs typeface="Play"/>
                <a:sym typeface="Play"/>
              </a:rPr>
              <a:t>riesgos laborales </a:t>
            </a:r>
            <a:r>
              <a:rPr lang="es-CO" sz="3200" b="1" i="0" u="none" strike="noStrike" cap="none" dirty="0">
                <a:solidFill>
                  <a:schemeClr val="tx1">
                    <a:lumMod val="50000"/>
                    <a:lumOff val="50000"/>
                  </a:schemeClr>
                </a:solidFill>
                <a:latin typeface="Roboto"/>
                <a:ea typeface="Play"/>
                <a:cs typeface="Play"/>
                <a:sym typeface="Play"/>
              </a:rPr>
              <a:t>según las actividades económica CIU</a:t>
            </a:r>
            <a:endParaRPr sz="3200" i="0" u="none" strike="noStrike" cap="none" dirty="0">
              <a:solidFill>
                <a:schemeClr val="tx1">
                  <a:lumMod val="50000"/>
                  <a:lumOff val="50000"/>
                </a:schemeClr>
              </a:solidFill>
              <a:latin typeface="Roboto"/>
              <a:ea typeface="Play"/>
              <a:cs typeface="Play"/>
              <a:sym typeface="Play"/>
            </a:endParaRPr>
          </a:p>
        </p:txBody>
      </p:sp>
      <p:pic>
        <p:nvPicPr>
          <p:cNvPr id="253" name="Google Shape;253;g2ed65c3ef35_0_67">
            <a:hlinkClick r:id="rId4"/>
          </p:cNvPr>
          <p:cNvPicPr preferRelativeResize="0"/>
          <p:nvPr/>
        </p:nvPicPr>
        <p:blipFill rotWithShape="1">
          <a:blip r:embed="rId5">
            <a:alphaModFix/>
          </a:blip>
          <a:srcRect/>
          <a:stretch/>
        </p:blipFill>
        <p:spPr>
          <a:xfrm>
            <a:off x="4965250" y="2288141"/>
            <a:ext cx="4285600" cy="2501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4" name="Google Shape;254;g2ed65c3ef35_0_67"/>
          <p:cNvSpPr txBox="1"/>
          <p:nvPr/>
        </p:nvSpPr>
        <p:spPr>
          <a:xfrm>
            <a:off x="3161100" y="1429450"/>
            <a:ext cx="7893900" cy="5231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O" sz="2200" i="0" u="none" strike="noStrike" cap="none" dirty="0">
                <a:solidFill>
                  <a:schemeClr val="tx1">
                    <a:lumMod val="50000"/>
                    <a:lumOff val="50000"/>
                  </a:schemeClr>
                </a:solidFill>
                <a:latin typeface="Roboto"/>
                <a:ea typeface="Play"/>
                <a:cs typeface="Play"/>
                <a:sym typeface="Play"/>
              </a:rPr>
              <a:t>DECRETO NÚMERO 1072 de 2015 - Único del sector trabajo</a:t>
            </a:r>
            <a:endParaRPr sz="2200" i="0" u="none" strike="noStrike" cap="none" dirty="0">
              <a:solidFill>
                <a:schemeClr val="tx1">
                  <a:lumMod val="50000"/>
                  <a:lumOff val="50000"/>
                </a:schemeClr>
              </a:solidFill>
              <a:latin typeface="Roboto"/>
              <a:ea typeface="Play"/>
              <a:cs typeface="Play"/>
              <a:sym typeface="Play"/>
            </a:endParaRPr>
          </a:p>
        </p:txBody>
      </p:sp>
      <p:pic>
        <p:nvPicPr>
          <p:cNvPr id="255" name="Google Shape;255;g2ed65c3ef35_0_67">
            <a:hlinkClick r:id="rId6"/>
          </p:cNvPr>
          <p:cNvPicPr preferRelativeResize="0"/>
          <p:nvPr/>
        </p:nvPicPr>
        <p:blipFill rotWithShape="1">
          <a:blip r:embed="rId7">
            <a:alphaModFix/>
          </a:blip>
          <a:srcRect/>
          <a:stretch/>
        </p:blipFill>
        <p:spPr>
          <a:xfrm>
            <a:off x="5372050" y="5037054"/>
            <a:ext cx="3513450" cy="162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1bb86eb112_0_15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61" name="Google Shape;261;g21bb86eb112_0_15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62" name="Google Shape;262;g21bb86eb112_0_1510"/>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263" name="Google Shape;263;g21bb86eb112_0_1510"/>
          <p:cNvSpPr txBox="1">
            <a:spLocks noGrp="1"/>
          </p:cNvSpPr>
          <p:nvPr>
            <p:ph type="title"/>
          </p:nvPr>
        </p:nvSpPr>
        <p:spPr>
          <a:xfrm>
            <a:off x="371975" y="2768525"/>
            <a:ext cx="8973300" cy="3684000"/>
          </a:xfrm>
          <a:prstGeom prst="rect">
            <a:avLst/>
          </a:prstGeom>
          <a:noFill/>
          <a:ln>
            <a:noFill/>
          </a:ln>
        </p:spPr>
        <p:txBody>
          <a:bodyPr spcFirstLastPara="1" wrap="square" lIns="91425" tIns="45700" rIns="91425" bIns="45700" anchor="ctr" anchorCtr="0">
            <a:noAutofit/>
          </a:bodyPr>
          <a:lstStyle/>
          <a:p>
            <a:pPr marL="0" lvl="0" indent="0" rtl="0">
              <a:lnSpc>
                <a:spcPct val="122727"/>
              </a:lnSpc>
              <a:spcBef>
                <a:spcPts val="1100"/>
              </a:spcBef>
              <a:spcAft>
                <a:spcPts val="0"/>
              </a:spcAft>
              <a:buClr>
                <a:schemeClr val="dk1"/>
              </a:buClr>
              <a:buSzPts val="1100"/>
              <a:buFont typeface="Arial"/>
              <a:buNone/>
            </a:pPr>
            <a:r>
              <a:rPr lang="es-CO" sz="2500" dirty="0">
                <a:solidFill>
                  <a:schemeClr val="tx1">
                    <a:lumMod val="50000"/>
                    <a:lumOff val="50000"/>
                  </a:schemeClr>
                </a:solidFill>
                <a:latin typeface="Roboto"/>
              </a:rPr>
              <a:t>Son obligaciones especiales del empleador:</a:t>
            </a:r>
            <a:br>
              <a:rPr lang="es-CO" sz="2500" dirty="0">
                <a:solidFill>
                  <a:schemeClr val="tx1">
                    <a:lumMod val="50000"/>
                    <a:lumOff val="50000"/>
                  </a:schemeClr>
                </a:solidFill>
                <a:latin typeface="Roboto"/>
              </a:rPr>
            </a:br>
            <a:endParaRPr sz="2500" dirty="0">
              <a:solidFill>
                <a:schemeClr val="tx1">
                  <a:lumMod val="50000"/>
                  <a:lumOff val="50000"/>
                </a:schemeClr>
              </a:solidFill>
              <a:latin typeface="Roboto"/>
            </a:endParaRPr>
          </a:p>
          <a:p>
            <a:pPr marL="0" lvl="0" indent="0" algn="just" rtl="0">
              <a:lnSpc>
                <a:spcPct val="122727"/>
              </a:lnSpc>
              <a:spcBef>
                <a:spcPts val="1100"/>
              </a:spcBef>
              <a:spcAft>
                <a:spcPts val="0"/>
              </a:spcAft>
              <a:buSzPts val="1100"/>
              <a:buNone/>
            </a:pPr>
            <a:r>
              <a:rPr lang="es-CO" sz="2500" dirty="0">
                <a:solidFill>
                  <a:schemeClr val="tx1">
                    <a:lumMod val="50000"/>
                    <a:lumOff val="50000"/>
                  </a:schemeClr>
                </a:solidFill>
                <a:latin typeface="Roboto"/>
              </a:rPr>
              <a:t>Procurar a los trabajadores locales apropiados y elementos adecuados de protección contra los accidentes y enfermedades profesionales en forma que se garanticen razonablemente la seguridad y la salud.”</a:t>
            </a:r>
            <a:endParaRPr sz="1000" i="1" dirty="0">
              <a:solidFill>
                <a:schemeClr val="tx1">
                  <a:lumMod val="50000"/>
                  <a:lumOff val="50000"/>
                </a:schemeClr>
              </a:solidFill>
              <a:highlight>
                <a:srgbClr val="FFFFFF"/>
              </a:highlight>
              <a:latin typeface="Roboto"/>
            </a:endParaRPr>
          </a:p>
        </p:txBody>
      </p:sp>
      <p:sp>
        <p:nvSpPr>
          <p:cNvPr id="264" name="Google Shape;264;g21bb86eb112_0_1510"/>
          <p:cNvSpPr txBox="1">
            <a:spLocks noGrp="1"/>
          </p:cNvSpPr>
          <p:nvPr>
            <p:ph type="title"/>
          </p:nvPr>
        </p:nvSpPr>
        <p:spPr>
          <a:xfrm>
            <a:off x="367225" y="1673225"/>
            <a:ext cx="9402000" cy="1174800"/>
          </a:xfrm>
          <a:prstGeom prst="rect">
            <a:avLst/>
          </a:prstGeom>
          <a:noFill/>
          <a:ln>
            <a:noFill/>
          </a:ln>
        </p:spPr>
        <p:txBody>
          <a:bodyPr spcFirstLastPara="1" wrap="square" lIns="91425" tIns="45700" rIns="91425" bIns="45700" anchor="ctr" anchorCtr="0">
            <a:noAutofit/>
          </a:bodyPr>
          <a:lstStyle/>
          <a:p>
            <a:pPr marL="0" lvl="0" indent="0" algn="just" rtl="0">
              <a:lnSpc>
                <a:spcPct val="122727"/>
              </a:lnSpc>
              <a:spcBef>
                <a:spcPts val="1100"/>
              </a:spcBef>
              <a:spcAft>
                <a:spcPts val="0"/>
              </a:spcAft>
              <a:buSzPts val="1100"/>
              <a:buNone/>
            </a:pPr>
            <a:r>
              <a:rPr lang="es-CO" sz="2000" b="1" dirty="0">
                <a:solidFill>
                  <a:srgbClr val="DCAA00"/>
                </a:solidFill>
                <a:latin typeface="Roboto"/>
              </a:rPr>
              <a:t>“ARTÍCULO 57. OBLIGACIONES ESPECIALES DEL EMPLEADOR.</a:t>
            </a:r>
            <a:r>
              <a:rPr lang="es-CO" sz="2000" dirty="0">
                <a:latin typeface="Roboto"/>
              </a:rPr>
              <a:t> </a:t>
            </a:r>
            <a:endParaRPr sz="2000" i="1" dirty="0">
              <a:highlight>
                <a:srgbClr val="FFFFFF"/>
              </a:highlight>
              <a:latin typeface="Roboto"/>
            </a:endParaRPr>
          </a:p>
        </p:txBody>
      </p:sp>
      <p:sp>
        <p:nvSpPr>
          <p:cNvPr id="265" name="Google Shape;265;g21bb86eb112_0_1510"/>
          <p:cNvSpPr txBox="1">
            <a:spLocks noGrp="1"/>
          </p:cNvSpPr>
          <p:nvPr>
            <p:ph type="title"/>
          </p:nvPr>
        </p:nvSpPr>
        <p:spPr>
          <a:xfrm>
            <a:off x="367225" y="791475"/>
            <a:ext cx="9098400" cy="99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500"/>
              </a:spcBef>
              <a:spcAft>
                <a:spcPts val="0"/>
              </a:spcAft>
              <a:buSzPts val="1800"/>
              <a:buNone/>
            </a:pPr>
            <a:r>
              <a:rPr lang="es-CO" sz="3400" b="1" dirty="0">
                <a:solidFill>
                  <a:schemeClr val="tx1">
                    <a:lumMod val="50000"/>
                    <a:lumOff val="50000"/>
                  </a:schemeClr>
                </a:solidFill>
                <a:latin typeface="Roboto"/>
              </a:rPr>
              <a:t>CÓDIGO SUSTANTIVO DE TRABAJO</a:t>
            </a:r>
            <a:endParaRPr sz="3400" i="1" dirty="0">
              <a:solidFill>
                <a:schemeClr val="tx1">
                  <a:lumMod val="50000"/>
                  <a:lumOff val="50000"/>
                </a:schemeClr>
              </a:solidFill>
              <a:highlight>
                <a:srgbClr val="FFFFFF"/>
              </a:highlight>
              <a:latin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1bb86eb112_0_15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71" name="Google Shape;271;g21bb86eb112_0_15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72" name="Google Shape;272;g21bb86eb112_0_1535"/>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273" name="Google Shape;273;g21bb86eb112_0_1535"/>
          <p:cNvSpPr txBox="1"/>
          <p:nvPr/>
        </p:nvSpPr>
        <p:spPr>
          <a:xfrm>
            <a:off x="254900" y="1539264"/>
            <a:ext cx="9215400" cy="1024353"/>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500"/>
              </a:spcBef>
              <a:spcAft>
                <a:spcPts val="0"/>
              </a:spcAft>
              <a:buNone/>
            </a:pPr>
            <a:r>
              <a:rPr lang="es-CO" sz="2800" b="1" dirty="0">
                <a:solidFill>
                  <a:schemeClr val="tx1">
                    <a:lumMod val="50000"/>
                    <a:lumOff val="50000"/>
                  </a:schemeClr>
                </a:solidFill>
                <a:latin typeface="Roboto"/>
                <a:ea typeface="Play"/>
                <a:cs typeface="Play"/>
                <a:sym typeface="Play"/>
              </a:rPr>
              <a:t>CÓDIGO SUSTANTIVO DE TRABAJO ARTÍCULO 216. CULPA DEL EMPLEADOR. </a:t>
            </a:r>
            <a:endParaRPr sz="2800" b="1" dirty="0">
              <a:solidFill>
                <a:schemeClr val="tx1">
                  <a:lumMod val="50000"/>
                  <a:lumOff val="50000"/>
                </a:schemeClr>
              </a:solidFill>
              <a:latin typeface="Roboto"/>
              <a:ea typeface="Play"/>
              <a:cs typeface="Play"/>
              <a:sym typeface="Play"/>
            </a:endParaRPr>
          </a:p>
        </p:txBody>
      </p:sp>
      <p:sp>
        <p:nvSpPr>
          <p:cNvPr id="274" name="Google Shape;274;g21bb86eb112_0_1535"/>
          <p:cNvSpPr txBox="1"/>
          <p:nvPr/>
        </p:nvSpPr>
        <p:spPr>
          <a:xfrm>
            <a:off x="473900" y="2631017"/>
            <a:ext cx="8777400" cy="346963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500"/>
              </a:spcBef>
              <a:spcAft>
                <a:spcPts val="0"/>
              </a:spcAft>
              <a:buNone/>
            </a:pPr>
            <a:r>
              <a:rPr lang="es-CO" sz="2600" dirty="0">
                <a:solidFill>
                  <a:schemeClr val="tx1">
                    <a:lumMod val="50000"/>
                    <a:lumOff val="50000"/>
                  </a:schemeClr>
                </a:solidFill>
                <a:latin typeface="Roboto"/>
                <a:ea typeface="Play"/>
                <a:cs typeface="Play"/>
                <a:sym typeface="Play"/>
              </a:rPr>
              <a:t>Cuando exista culpa suficiente comprobada del empleador en la ocurrencia del accidente de trabajo o de la enfermedad profesional, está obligado a la indemnización total y ordinaria por perjuicios, pero del monto de ella debe descontarse el valor de las prestaciones en dinero pagadas, en razón de las normas consagradas en este capítulo.</a:t>
            </a:r>
            <a:endParaRPr sz="2600"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1bb86eb112_0_15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80" name="Google Shape;280;g21bb86eb112_0_15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81" name="Google Shape;281;g21bb86eb112_0_1543"/>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282" name="Google Shape;282;g21bb86eb112_0_1543"/>
          <p:cNvSpPr txBox="1">
            <a:spLocks noGrp="1"/>
          </p:cNvSpPr>
          <p:nvPr>
            <p:ph type="title"/>
          </p:nvPr>
        </p:nvSpPr>
        <p:spPr>
          <a:xfrm>
            <a:off x="2964650" y="1424075"/>
            <a:ext cx="8884800" cy="43512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500"/>
              </a:spcBef>
              <a:spcAft>
                <a:spcPts val="0"/>
              </a:spcAft>
              <a:buSzPts val="1800"/>
              <a:buNone/>
            </a:pPr>
            <a:r>
              <a:rPr lang="es-CO" sz="2700" dirty="0">
                <a:solidFill>
                  <a:schemeClr val="tx1">
                    <a:lumMod val="50000"/>
                    <a:lumOff val="50000"/>
                  </a:schemeClr>
                </a:solidFill>
                <a:highlight>
                  <a:srgbClr val="FFFFFF"/>
                </a:highlight>
                <a:latin typeface="Roboto"/>
              </a:rPr>
              <a:t>“Diligencia y cuidado que los hombres utilizan ordinariamente en sus negocios propios”</a:t>
            </a:r>
            <a:endParaRPr sz="2700" dirty="0">
              <a:solidFill>
                <a:schemeClr val="tx1">
                  <a:lumMod val="50000"/>
                  <a:lumOff val="50000"/>
                </a:schemeClr>
              </a:solidFill>
              <a:highlight>
                <a:srgbClr val="FFFFFF"/>
              </a:highlight>
              <a:latin typeface="Roboto"/>
            </a:endParaRPr>
          </a:p>
          <a:p>
            <a:pPr marL="0" lvl="0" indent="0" algn="just" rtl="0">
              <a:lnSpc>
                <a:spcPct val="90000"/>
              </a:lnSpc>
              <a:spcBef>
                <a:spcPts val="500"/>
              </a:spcBef>
              <a:spcAft>
                <a:spcPts val="0"/>
              </a:spcAft>
              <a:buSzPts val="1800"/>
              <a:buNone/>
            </a:pPr>
            <a:endParaRPr sz="2700" dirty="0">
              <a:solidFill>
                <a:schemeClr val="tx1">
                  <a:lumMod val="50000"/>
                  <a:lumOff val="50000"/>
                </a:schemeClr>
              </a:solidFill>
              <a:highlight>
                <a:srgbClr val="FFFFFF"/>
              </a:highlight>
              <a:latin typeface="Roboto"/>
            </a:endParaRPr>
          </a:p>
          <a:p>
            <a:pPr marL="0" lvl="0" indent="0" algn="just" rtl="0">
              <a:lnSpc>
                <a:spcPct val="90000"/>
              </a:lnSpc>
              <a:spcBef>
                <a:spcPts val="500"/>
              </a:spcBef>
              <a:spcAft>
                <a:spcPts val="0"/>
              </a:spcAft>
              <a:buSzPts val="1800"/>
              <a:buNone/>
            </a:pPr>
            <a:r>
              <a:rPr lang="es-CO" sz="2700" dirty="0">
                <a:solidFill>
                  <a:schemeClr val="tx1">
                    <a:lumMod val="50000"/>
                    <a:lumOff val="50000"/>
                  </a:schemeClr>
                </a:solidFill>
                <a:highlight>
                  <a:srgbClr val="FFFFFF"/>
                </a:highlight>
                <a:latin typeface="Roboto"/>
              </a:rPr>
              <a:t>“Efectividad de las medidas de protección y cuidado a cargo del empleador”.</a:t>
            </a:r>
            <a:endParaRPr sz="2700" dirty="0">
              <a:solidFill>
                <a:schemeClr val="tx1">
                  <a:lumMod val="50000"/>
                  <a:lumOff val="50000"/>
                </a:schemeClr>
              </a:solidFill>
              <a:highlight>
                <a:srgbClr val="FFFFFF"/>
              </a:highlight>
              <a:latin typeface="Roboto"/>
            </a:endParaRPr>
          </a:p>
          <a:p>
            <a:pPr marL="0" lvl="0" indent="0" algn="just" rtl="0">
              <a:lnSpc>
                <a:spcPct val="90000"/>
              </a:lnSpc>
              <a:spcBef>
                <a:spcPts val="500"/>
              </a:spcBef>
              <a:spcAft>
                <a:spcPts val="0"/>
              </a:spcAft>
              <a:buSzPts val="1800"/>
              <a:buNone/>
            </a:pPr>
            <a:endParaRPr sz="2700" dirty="0">
              <a:solidFill>
                <a:schemeClr val="tx1">
                  <a:lumMod val="50000"/>
                  <a:lumOff val="50000"/>
                </a:schemeClr>
              </a:solidFill>
              <a:highlight>
                <a:srgbClr val="FFFFFF"/>
              </a:highlight>
              <a:latin typeface="Roboto"/>
            </a:endParaRPr>
          </a:p>
          <a:p>
            <a:pPr marL="0" lvl="0" indent="0" algn="just" rtl="0">
              <a:lnSpc>
                <a:spcPct val="90000"/>
              </a:lnSpc>
              <a:spcBef>
                <a:spcPts val="500"/>
              </a:spcBef>
              <a:spcAft>
                <a:spcPts val="0"/>
              </a:spcAft>
              <a:buSzPts val="1800"/>
              <a:buNone/>
            </a:pPr>
            <a:r>
              <a:rPr lang="es-CO" sz="2700" dirty="0">
                <a:solidFill>
                  <a:schemeClr val="tx1">
                    <a:lumMod val="50000"/>
                    <a:lumOff val="50000"/>
                  </a:schemeClr>
                </a:solidFill>
                <a:highlight>
                  <a:srgbClr val="FFFFFF"/>
                </a:highlight>
                <a:latin typeface="Roboto"/>
              </a:rPr>
              <a:t>“Acreditar las medidas preventivas y de manejo”. </a:t>
            </a:r>
            <a:endParaRPr sz="2700" dirty="0">
              <a:solidFill>
                <a:schemeClr val="tx1">
                  <a:lumMod val="50000"/>
                  <a:lumOff val="50000"/>
                </a:schemeClr>
              </a:solidFill>
              <a:highlight>
                <a:srgbClr val="FFFFFF"/>
              </a:highlight>
              <a:latin typeface="Roboto"/>
            </a:endParaRPr>
          </a:p>
          <a:p>
            <a:pPr marL="0" lvl="0" indent="0" algn="just" rtl="0">
              <a:lnSpc>
                <a:spcPct val="90000"/>
              </a:lnSpc>
              <a:spcBef>
                <a:spcPts val="500"/>
              </a:spcBef>
              <a:spcAft>
                <a:spcPts val="0"/>
              </a:spcAft>
              <a:buSzPts val="1800"/>
              <a:buNone/>
            </a:pPr>
            <a:endParaRPr sz="2700" dirty="0">
              <a:solidFill>
                <a:schemeClr val="tx1">
                  <a:lumMod val="50000"/>
                  <a:lumOff val="50000"/>
                </a:schemeClr>
              </a:solidFill>
              <a:highlight>
                <a:srgbClr val="FFFFFF"/>
              </a:highlight>
              <a:latin typeface="Roboto"/>
            </a:endParaRPr>
          </a:p>
          <a:p>
            <a:pPr marL="0" lvl="0" indent="0" algn="just" rtl="0">
              <a:lnSpc>
                <a:spcPct val="90000"/>
              </a:lnSpc>
              <a:spcBef>
                <a:spcPts val="500"/>
              </a:spcBef>
              <a:spcAft>
                <a:spcPts val="0"/>
              </a:spcAft>
              <a:buSzPts val="1800"/>
              <a:buNone/>
            </a:pPr>
            <a:r>
              <a:rPr lang="es-CO" sz="2700" dirty="0">
                <a:solidFill>
                  <a:schemeClr val="tx1">
                    <a:lumMod val="50000"/>
                    <a:lumOff val="50000"/>
                  </a:schemeClr>
                </a:solidFill>
                <a:highlight>
                  <a:srgbClr val="FFFFFF"/>
                </a:highlight>
                <a:latin typeface="Roboto"/>
              </a:rPr>
              <a:t>Ej.: Capacitación en relación con el riesgo. </a:t>
            </a:r>
            <a:endParaRPr sz="2700" i="1" dirty="0">
              <a:solidFill>
                <a:schemeClr val="tx1">
                  <a:lumMod val="50000"/>
                  <a:lumOff val="50000"/>
                </a:schemeClr>
              </a:solidFill>
              <a:highlight>
                <a:srgbClr val="FFFFFF"/>
              </a:highlight>
              <a:latin typeface="Roboto"/>
            </a:endParaRPr>
          </a:p>
        </p:txBody>
      </p:sp>
      <p:sp>
        <p:nvSpPr>
          <p:cNvPr id="283" name="Google Shape;283;g21bb86eb112_0_1543"/>
          <p:cNvSpPr txBox="1">
            <a:spLocks noGrp="1"/>
          </p:cNvSpPr>
          <p:nvPr>
            <p:ph type="title"/>
          </p:nvPr>
        </p:nvSpPr>
        <p:spPr>
          <a:xfrm>
            <a:off x="1027500" y="6024425"/>
            <a:ext cx="8884800" cy="7680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400"/>
              </a:spcBef>
              <a:spcAft>
                <a:spcPts val="0"/>
              </a:spcAft>
              <a:buSzPts val="1100"/>
              <a:buNone/>
            </a:pPr>
            <a:r>
              <a:rPr lang="es-CO" sz="1200" dirty="0">
                <a:solidFill>
                  <a:schemeClr val="tx1">
                    <a:lumMod val="50000"/>
                    <a:lumOff val="50000"/>
                  </a:schemeClr>
                </a:solidFill>
                <a:latin typeface="Roboto"/>
              </a:rPr>
              <a:t>Corte Suprema de Justicia, Sala Laboral, sentencia </a:t>
            </a:r>
            <a:r>
              <a:rPr lang="es-CO" sz="1200" b="1" dirty="0">
                <a:solidFill>
                  <a:schemeClr val="tx1">
                    <a:lumMod val="50000"/>
                    <a:lumOff val="50000"/>
                  </a:schemeClr>
                </a:solidFill>
                <a:latin typeface="Roboto"/>
              </a:rPr>
              <a:t>SL951-2020 del </a:t>
            </a:r>
            <a:r>
              <a:rPr lang="es-CO" sz="1200" dirty="0">
                <a:solidFill>
                  <a:schemeClr val="tx1">
                    <a:lumMod val="50000"/>
                    <a:lumOff val="50000"/>
                  </a:schemeClr>
                </a:solidFill>
                <a:latin typeface="Roboto"/>
              </a:rPr>
              <a:t>veintiséis (26) de febrero de dos mil veinte (2020), M.P. </a:t>
            </a:r>
            <a:r>
              <a:rPr lang="es-CO" sz="1200" b="1" dirty="0">
                <a:solidFill>
                  <a:schemeClr val="tx1">
                    <a:lumMod val="50000"/>
                    <a:lumOff val="50000"/>
                  </a:schemeClr>
                </a:solidFill>
                <a:latin typeface="Roboto"/>
              </a:rPr>
              <a:t>DONALD JOSÉ DIX PONNEFZ</a:t>
            </a:r>
            <a:endParaRPr sz="1000" i="1" dirty="0">
              <a:solidFill>
                <a:schemeClr val="tx1">
                  <a:lumMod val="50000"/>
                  <a:lumOff val="50000"/>
                </a:schemeClr>
              </a:solidFill>
              <a:highlight>
                <a:srgbClr val="FFFFFF"/>
              </a:highlight>
              <a:latin typeface="Roboto"/>
            </a:endParaRPr>
          </a:p>
        </p:txBody>
      </p:sp>
      <p:sp>
        <p:nvSpPr>
          <p:cNvPr id="284" name="Google Shape;284;g21bb86eb112_0_1543"/>
          <p:cNvSpPr txBox="1">
            <a:spLocks noGrp="1"/>
          </p:cNvSpPr>
          <p:nvPr>
            <p:ph type="title"/>
          </p:nvPr>
        </p:nvSpPr>
        <p:spPr>
          <a:xfrm>
            <a:off x="2857500" y="285750"/>
            <a:ext cx="9144300" cy="942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500"/>
              </a:spcBef>
              <a:spcAft>
                <a:spcPts val="0"/>
              </a:spcAft>
              <a:buSzPts val="1800"/>
              <a:buNone/>
            </a:pPr>
            <a:r>
              <a:rPr lang="es-CO" sz="3600" b="1" dirty="0">
                <a:solidFill>
                  <a:schemeClr val="tx1">
                    <a:lumMod val="50000"/>
                    <a:lumOff val="50000"/>
                  </a:schemeClr>
                </a:solidFill>
                <a:highlight>
                  <a:srgbClr val="FFFFFF"/>
                </a:highlight>
                <a:latin typeface="Roboto"/>
              </a:rPr>
              <a:t>“Diligencia y cuidados necesarios”</a:t>
            </a:r>
            <a:endParaRPr sz="3600" b="1" i="1" dirty="0">
              <a:solidFill>
                <a:schemeClr val="tx1">
                  <a:lumMod val="50000"/>
                  <a:lumOff val="50000"/>
                </a:schemeClr>
              </a:solidFill>
              <a:highlight>
                <a:srgbClr val="FFFFFF"/>
              </a:highlight>
              <a:latin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ed65c3ef35_0_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90" name="Google Shape;290;g2ed65c3ef35_0_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91" name="Google Shape;291;g2ed65c3ef35_0_32"/>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292" name="Google Shape;292;g2ed65c3ef35_0_32"/>
          <p:cNvSpPr txBox="1"/>
          <p:nvPr/>
        </p:nvSpPr>
        <p:spPr>
          <a:xfrm>
            <a:off x="1671265" y="2055950"/>
            <a:ext cx="8849467" cy="4227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s-CO" sz="2900" i="0" u="none" strike="noStrike" cap="none" dirty="0">
                <a:solidFill>
                  <a:schemeClr val="tx1">
                    <a:lumMod val="50000"/>
                    <a:lumOff val="50000"/>
                  </a:schemeClr>
                </a:solidFill>
                <a:latin typeface="Roboto"/>
                <a:ea typeface="Play"/>
                <a:cs typeface="Play"/>
                <a:sym typeface="Play"/>
              </a:rPr>
              <a:t>Suceso repentino por causa o con ocasión</a:t>
            </a:r>
            <a:endParaRPr sz="2900" i="0" u="none" strike="noStrike" cap="none" dirty="0">
              <a:solidFill>
                <a:schemeClr val="tx1">
                  <a:lumMod val="50000"/>
                  <a:lumOff val="50000"/>
                </a:schemeClr>
              </a:solidFill>
              <a:latin typeface="Roboto"/>
              <a:ea typeface="Play"/>
              <a:cs typeface="Play"/>
              <a:sym typeface="Play"/>
            </a:endParaRPr>
          </a:p>
          <a:p>
            <a:pPr marL="0" marR="0" lvl="0" indent="0" algn="l" rtl="0">
              <a:lnSpc>
                <a:spcPct val="90000"/>
              </a:lnSpc>
              <a:spcBef>
                <a:spcPts val="0"/>
              </a:spcBef>
              <a:spcAft>
                <a:spcPts val="0"/>
              </a:spcAft>
              <a:buClr>
                <a:srgbClr val="000000"/>
              </a:buClr>
              <a:buSzPts val="2400"/>
              <a:buFont typeface="Arial"/>
              <a:buNone/>
            </a:pPr>
            <a:r>
              <a:rPr lang="es-CO" sz="2900" i="0" u="none" strike="noStrike" cap="none" dirty="0">
                <a:solidFill>
                  <a:schemeClr val="tx1">
                    <a:lumMod val="50000"/>
                    <a:lumOff val="50000"/>
                  </a:schemeClr>
                </a:solidFill>
                <a:latin typeface="Roboto"/>
                <a:ea typeface="Play"/>
                <a:cs typeface="Play"/>
                <a:sym typeface="Play"/>
              </a:rPr>
              <a:t>del trabajo y que produzca:</a:t>
            </a:r>
            <a:endParaRPr sz="2900" i="0" u="none" strike="noStrike" cap="none" dirty="0">
              <a:solidFill>
                <a:schemeClr val="tx1">
                  <a:lumMod val="50000"/>
                  <a:lumOff val="50000"/>
                </a:schemeClr>
              </a:solidFill>
              <a:latin typeface="Roboto"/>
              <a:ea typeface="Play"/>
              <a:cs typeface="Play"/>
              <a:sym typeface="Play"/>
            </a:endParaRPr>
          </a:p>
          <a:p>
            <a:pPr marL="0" marR="0" lvl="0" indent="0" algn="l" rtl="0">
              <a:lnSpc>
                <a:spcPct val="90000"/>
              </a:lnSpc>
              <a:spcBef>
                <a:spcPts val="0"/>
              </a:spcBef>
              <a:spcAft>
                <a:spcPts val="0"/>
              </a:spcAft>
              <a:buClr>
                <a:srgbClr val="000000"/>
              </a:buClr>
              <a:buSzPts val="2400"/>
              <a:buFont typeface="Arial"/>
              <a:buNone/>
            </a:pPr>
            <a:endParaRPr sz="2900" b="1" dirty="0">
              <a:solidFill>
                <a:schemeClr val="tx1">
                  <a:lumMod val="50000"/>
                  <a:lumOff val="50000"/>
                </a:schemeClr>
              </a:solidFill>
              <a:latin typeface="Roboto"/>
              <a:ea typeface="Play"/>
              <a:cs typeface="Play"/>
              <a:sym typeface="Play"/>
            </a:endParaRPr>
          </a:p>
          <a:p>
            <a:pPr marL="44450" marR="0" lvl="0" algn="l" rtl="0">
              <a:lnSpc>
                <a:spcPct val="90000"/>
              </a:lnSpc>
              <a:spcBef>
                <a:spcPts val="0"/>
              </a:spcBef>
              <a:spcAft>
                <a:spcPts val="0"/>
              </a:spcAft>
              <a:buClr>
                <a:schemeClr val="dk1"/>
              </a:buClr>
              <a:buSzPts val="2900"/>
            </a:pPr>
            <a:r>
              <a:rPr lang="es-CO" sz="2900" i="0" u="none" strike="noStrike" cap="none" dirty="0">
                <a:solidFill>
                  <a:schemeClr val="tx1">
                    <a:lumMod val="50000"/>
                    <a:lumOff val="50000"/>
                  </a:schemeClr>
                </a:solidFill>
                <a:latin typeface="Roboto"/>
                <a:ea typeface="Play"/>
                <a:cs typeface="Play"/>
                <a:sym typeface="Play"/>
              </a:rPr>
              <a:t>Lesión orgánica</a:t>
            </a:r>
            <a:endParaRPr sz="2900" i="0" u="none" strike="noStrike" cap="none" dirty="0">
              <a:solidFill>
                <a:schemeClr val="tx1">
                  <a:lumMod val="50000"/>
                  <a:lumOff val="50000"/>
                </a:schemeClr>
              </a:solidFill>
              <a:latin typeface="Roboto"/>
              <a:ea typeface="Play"/>
              <a:cs typeface="Play"/>
              <a:sym typeface="Play"/>
            </a:endParaRPr>
          </a:p>
          <a:p>
            <a:pPr marL="457200" marR="0" lvl="0" indent="0" algn="l" rtl="0">
              <a:lnSpc>
                <a:spcPct val="90000"/>
              </a:lnSpc>
              <a:spcBef>
                <a:spcPts val="0"/>
              </a:spcBef>
              <a:spcAft>
                <a:spcPts val="0"/>
              </a:spcAft>
              <a:buClr>
                <a:srgbClr val="000000"/>
              </a:buClr>
              <a:buSzPts val="2900"/>
              <a:buFont typeface="Arial"/>
              <a:buNone/>
            </a:pPr>
            <a:endParaRPr sz="2900" i="0" u="none" strike="noStrike" cap="none" dirty="0">
              <a:solidFill>
                <a:schemeClr val="tx1">
                  <a:lumMod val="50000"/>
                  <a:lumOff val="50000"/>
                </a:schemeClr>
              </a:solidFill>
              <a:latin typeface="Roboto"/>
              <a:ea typeface="Play"/>
              <a:cs typeface="Play"/>
              <a:sym typeface="Play"/>
            </a:endParaRPr>
          </a:p>
          <a:p>
            <a:pPr marL="44450" marR="0" lvl="0" algn="l" rtl="0">
              <a:lnSpc>
                <a:spcPct val="90000"/>
              </a:lnSpc>
              <a:spcBef>
                <a:spcPts val="0"/>
              </a:spcBef>
              <a:spcAft>
                <a:spcPts val="0"/>
              </a:spcAft>
              <a:buClr>
                <a:schemeClr val="dk1"/>
              </a:buClr>
              <a:buSzPts val="2900"/>
            </a:pPr>
            <a:r>
              <a:rPr lang="es-CO" sz="2900" i="0" u="none" strike="noStrike" cap="none" dirty="0">
                <a:solidFill>
                  <a:schemeClr val="tx1">
                    <a:lumMod val="50000"/>
                    <a:lumOff val="50000"/>
                  </a:schemeClr>
                </a:solidFill>
                <a:latin typeface="Roboto"/>
                <a:ea typeface="Play"/>
                <a:cs typeface="Play"/>
                <a:sym typeface="Play"/>
              </a:rPr>
              <a:t>Perturbación funcional o </a:t>
            </a:r>
            <a:r>
              <a:rPr lang="es-CO" sz="2900" dirty="0">
                <a:solidFill>
                  <a:schemeClr val="tx1">
                    <a:lumMod val="50000"/>
                    <a:lumOff val="50000"/>
                  </a:schemeClr>
                </a:solidFill>
                <a:latin typeface="Roboto"/>
                <a:ea typeface="Play"/>
                <a:cs typeface="Play"/>
                <a:sym typeface="Play"/>
              </a:rPr>
              <a:t>psiquiátrica</a:t>
            </a:r>
            <a:r>
              <a:rPr lang="es-CO" sz="2900" i="0" u="none" strike="noStrike" cap="none" dirty="0">
                <a:solidFill>
                  <a:schemeClr val="tx1">
                    <a:lumMod val="50000"/>
                    <a:lumOff val="50000"/>
                  </a:schemeClr>
                </a:solidFill>
                <a:latin typeface="Roboto"/>
                <a:ea typeface="Play"/>
                <a:cs typeface="Play"/>
                <a:sym typeface="Play"/>
              </a:rPr>
              <a:t> </a:t>
            </a:r>
            <a:endParaRPr sz="2900" i="0" u="none" strike="noStrike" cap="none" dirty="0">
              <a:solidFill>
                <a:schemeClr val="tx1">
                  <a:lumMod val="50000"/>
                  <a:lumOff val="50000"/>
                </a:schemeClr>
              </a:solidFill>
              <a:latin typeface="Roboto"/>
              <a:ea typeface="Play"/>
              <a:cs typeface="Play"/>
              <a:sym typeface="Play"/>
            </a:endParaRPr>
          </a:p>
          <a:p>
            <a:pPr marL="0" marR="0" lvl="0" indent="0" algn="l" rtl="0">
              <a:lnSpc>
                <a:spcPct val="90000"/>
              </a:lnSpc>
              <a:spcBef>
                <a:spcPts val="0"/>
              </a:spcBef>
              <a:spcAft>
                <a:spcPts val="0"/>
              </a:spcAft>
              <a:buClr>
                <a:srgbClr val="000000"/>
              </a:buClr>
              <a:buSzPts val="2900"/>
              <a:buFont typeface="Arial"/>
              <a:buNone/>
            </a:pPr>
            <a:endParaRPr sz="2900" i="0" u="none" strike="noStrike" cap="none" dirty="0">
              <a:solidFill>
                <a:schemeClr val="tx1">
                  <a:lumMod val="50000"/>
                  <a:lumOff val="50000"/>
                </a:schemeClr>
              </a:solidFill>
              <a:latin typeface="Roboto"/>
              <a:ea typeface="Play"/>
              <a:cs typeface="Play"/>
              <a:sym typeface="Play"/>
            </a:endParaRPr>
          </a:p>
          <a:p>
            <a:pPr marL="44450" marR="0" lvl="0" algn="l" rtl="0">
              <a:lnSpc>
                <a:spcPct val="90000"/>
              </a:lnSpc>
              <a:spcBef>
                <a:spcPts val="0"/>
              </a:spcBef>
              <a:spcAft>
                <a:spcPts val="0"/>
              </a:spcAft>
              <a:buClr>
                <a:schemeClr val="dk1"/>
              </a:buClr>
              <a:buSzPts val="2900"/>
            </a:pPr>
            <a:r>
              <a:rPr lang="es-CO" sz="2900" i="0" u="none" strike="noStrike" cap="none" dirty="0">
                <a:solidFill>
                  <a:schemeClr val="tx1">
                    <a:lumMod val="50000"/>
                    <a:lumOff val="50000"/>
                  </a:schemeClr>
                </a:solidFill>
                <a:latin typeface="Roboto"/>
                <a:ea typeface="Play"/>
                <a:cs typeface="Play"/>
                <a:sym typeface="Play"/>
              </a:rPr>
              <a:t>Invalidez</a:t>
            </a:r>
            <a:endParaRPr sz="2900" i="0" u="none" strike="noStrike" cap="none" dirty="0">
              <a:solidFill>
                <a:schemeClr val="tx1">
                  <a:lumMod val="50000"/>
                  <a:lumOff val="50000"/>
                </a:schemeClr>
              </a:solidFill>
              <a:latin typeface="Roboto"/>
              <a:ea typeface="Play"/>
              <a:cs typeface="Play"/>
              <a:sym typeface="Play"/>
            </a:endParaRPr>
          </a:p>
          <a:p>
            <a:pPr marL="457200" marR="0" lvl="0" indent="0" algn="l" rtl="0">
              <a:lnSpc>
                <a:spcPct val="90000"/>
              </a:lnSpc>
              <a:spcBef>
                <a:spcPts val="0"/>
              </a:spcBef>
              <a:spcAft>
                <a:spcPts val="0"/>
              </a:spcAft>
              <a:buClr>
                <a:srgbClr val="000000"/>
              </a:buClr>
              <a:buSzPts val="2900"/>
              <a:buFont typeface="Arial"/>
              <a:buNone/>
            </a:pPr>
            <a:endParaRPr sz="2900" i="0" u="none" strike="noStrike" cap="none" dirty="0">
              <a:solidFill>
                <a:schemeClr val="tx1">
                  <a:lumMod val="50000"/>
                  <a:lumOff val="50000"/>
                </a:schemeClr>
              </a:solidFill>
              <a:latin typeface="Roboto"/>
              <a:ea typeface="Play"/>
              <a:cs typeface="Play"/>
              <a:sym typeface="Play"/>
            </a:endParaRPr>
          </a:p>
          <a:p>
            <a:pPr marL="44450" marR="0" lvl="0" algn="l" rtl="0">
              <a:lnSpc>
                <a:spcPct val="90000"/>
              </a:lnSpc>
              <a:spcBef>
                <a:spcPts val="0"/>
              </a:spcBef>
              <a:spcAft>
                <a:spcPts val="0"/>
              </a:spcAft>
              <a:buClr>
                <a:schemeClr val="dk1"/>
              </a:buClr>
              <a:buSzPts val="2900"/>
            </a:pPr>
            <a:r>
              <a:rPr lang="es-CO" sz="2900" i="0" u="none" strike="noStrike" cap="none" dirty="0">
                <a:solidFill>
                  <a:schemeClr val="tx1">
                    <a:lumMod val="50000"/>
                    <a:lumOff val="50000"/>
                  </a:schemeClr>
                </a:solidFill>
                <a:latin typeface="Roboto"/>
                <a:ea typeface="Play"/>
                <a:cs typeface="Play"/>
                <a:sym typeface="Play"/>
              </a:rPr>
              <a:t>Muerte</a:t>
            </a:r>
            <a:endParaRPr sz="2400" b="1"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p:txBody>
      </p:sp>
      <p:sp>
        <p:nvSpPr>
          <p:cNvPr id="293" name="Google Shape;293;g2ed65c3ef35_0_32"/>
          <p:cNvSpPr txBox="1"/>
          <p:nvPr/>
        </p:nvSpPr>
        <p:spPr>
          <a:xfrm>
            <a:off x="1910949" y="1107300"/>
            <a:ext cx="6564183" cy="583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ACCIDENTE DE TRABAJO</a:t>
            </a:r>
            <a:endParaRPr sz="3600" i="0" u="none" strike="noStrike" cap="none" dirty="0">
              <a:solidFill>
                <a:schemeClr val="tx1">
                  <a:lumMod val="50000"/>
                  <a:lumOff val="50000"/>
                </a:schemeClr>
              </a:solidFill>
              <a:latin typeface="Roboto"/>
              <a:ea typeface="Play"/>
              <a:cs typeface="Play"/>
              <a:sym typeface="Play"/>
            </a:endParaRPr>
          </a:p>
        </p:txBody>
      </p:sp>
      <p:pic>
        <p:nvPicPr>
          <p:cNvPr id="2050" name="Picture 2" descr="clip de papel icono">
            <a:extLst>
              <a:ext uri="{FF2B5EF4-FFF2-40B4-BE49-F238E27FC236}">
                <a16:creationId xmlns:a16="http://schemas.microsoft.com/office/drawing/2014/main" id="{6B6613B4-8653-4AEB-8DDA-C4467A502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97" y="2235439"/>
            <a:ext cx="440267" cy="440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lip de papel icono">
            <a:extLst>
              <a:ext uri="{FF2B5EF4-FFF2-40B4-BE49-F238E27FC236}">
                <a16:creationId xmlns:a16="http://schemas.microsoft.com/office/drawing/2014/main" id="{581F9763-B66F-4B91-8039-59D2FC4F0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97" y="3295463"/>
            <a:ext cx="440267" cy="440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lip de papel icono">
            <a:extLst>
              <a:ext uri="{FF2B5EF4-FFF2-40B4-BE49-F238E27FC236}">
                <a16:creationId xmlns:a16="http://schemas.microsoft.com/office/drawing/2014/main" id="{4B26B7AD-03E8-416F-A2CB-DF7136620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97" y="4063999"/>
            <a:ext cx="440267" cy="4402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lip de papel icono">
            <a:extLst>
              <a:ext uri="{FF2B5EF4-FFF2-40B4-BE49-F238E27FC236}">
                <a16:creationId xmlns:a16="http://schemas.microsoft.com/office/drawing/2014/main" id="{235D3C9F-D306-480F-AD8E-577AF03D2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97" y="4815934"/>
            <a:ext cx="440267" cy="4402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lip de papel icono">
            <a:extLst>
              <a:ext uri="{FF2B5EF4-FFF2-40B4-BE49-F238E27FC236}">
                <a16:creationId xmlns:a16="http://schemas.microsoft.com/office/drawing/2014/main" id="{7A211860-AD11-46DD-851E-835DBA3F0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97" y="5635954"/>
            <a:ext cx="440267" cy="440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ed65c3ef35_0_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00" name="Google Shape;300;g2ed65c3ef35_0_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01" name="Google Shape;301;g2ed65c3ef35_0_41"/>
          <p:cNvPicPr preferRelativeResize="0"/>
          <p:nvPr/>
        </p:nvPicPr>
        <p:blipFill rotWithShape="1">
          <a:blip r:embed="rId3">
            <a:alphaModFix/>
          </a:blip>
          <a:srcRect/>
          <a:stretch/>
        </p:blipFill>
        <p:spPr>
          <a:xfrm>
            <a:off x="0" y="0"/>
            <a:ext cx="12244393" cy="6858000"/>
          </a:xfrm>
          <a:prstGeom prst="rect">
            <a:avLst/>
          </a:prstGeom>
          <a:noFill/>
          <a:ln>
            <a:noFill/>
          </a:ln>
        </p:spPr>
      </p:pic>
      <p:sp>
        <p:nvSpPr>
          <p:cNvPr id="302" name="Google Shape;302;g2ed65c3ef35_0_41"/>
          <p:cNvSpPr txBox="1"/>
          <p:nvPr/>
        </p:nvSpPr>
        <p:spPr>
          <a:xfrm>
            <a:off x="3575225" y="1612863"/>
            <a:ext cx="8765700" cy="2567400"/>
          </a:xfrm>
          <a:prstGeom prst="rect">
            <a:avLst/>
          </a:prstGeom>
          <a:noFill/>
          <a:ln>
            <a:noFill/>
          </a:ln>
        </p:spPr>
        <p:txBody>
          <a:bodyPr spcFirstLastPara="1" wrap="square" lIns="91425" tIns="45700" rIns="91425" bIns="45700" anchor="t" anchorCtr="0">
            <a:noAutofit/>
          </a:bodyPr>
          <a:lstStyle/>
          <a:p>
            <a:pPr marL="44450" marR="0" lvl="0" algn="l" rtl="0">
              <a:lnSpc>
                <a:spcPct val="90000"/>
              </a:lnSpc>
              <a:spcBef>
                <a:spcPts val="0"/>
              </a:spcBef>
              <a:spcAft>
                <a:spcPts val="0"/>
              </a:spcAft>
              <a:buClr>
                <a:srgbClr val="000000"/>
              </a:buClr>
              <a:buSzPts val="2900"/>
            </a:pPr>
            <a:r>
              <a:rPr lang="es-CO" sz="2900" i="0" u="none" strike="noStrike" cap="none" dirty="0">
                <a:solidFill>
                  <a:schemeClr val="tx1">
                    <a:lumMod val="50000"/>
                    <a:lumOff val="50000"/>
                  </a:schemeClr>
                </a:solidFill>
                <a:latin typeface="Roboto"/>
                <a:ea typeface="Play"/>
                <a:cs typeface="Play"/>
                <a:sym typeface="Play"/>
              </a:rPr>
              <a:t>En ejercicio de la autoridad del empleador.</a:t>
            </a:r>
            <a:endParaRPr sz="2900" i="0" u="none" strike="noStrike" cap="none" dirty="0">
              <a:solidFill>
                <a:schemeClr val="tx1">
                  <a:lumMod val="50000"/>
                  <a:lumOff val="50000"/>
                </a:schemeClr>
              </a:solidFill>
              <a:latin typeface="Roboto"/>
              <a:ea typeface="Play"/>
              <a:cs typeface="Play"/>
              <a:sym typeface="Play"/>
            </a:endParaRPr>
          </a:p>
          <a:p>
            <a:pPr marL="1371600" marR="0" lvl="0" indent="0" algn="l" rtl="0">
              <a:lnSpc>
                <a:spcPct val="90000"/>
              </a:lnSpc>
              <a:spcBef>
                <a:spcPts val="0"/>
              </a:spcBef>
              <a:spcAft>
                <a:spcPts val="0"/>
              </a:spcAft>
              <a:buClr>
                <a:srgbClr val="000000"/>
              </a:buClr>
              <a:buSzPts val="2900"/>
              <a:buFont typeface="Arial"/>
              <a:buNone/>
            </a:pPr>
            <a:endParaRPr sz="2900" i="0" u="none" strike="noStrike" cap="none" dirty="0">
              <a:solidFill>
                <a:schemeClr val="tx1">
                  <a:lumMod val="50000"/>
                  <a:lumOff val="50000"/>
                </a:schemeClr>
              </a:solidFill>
              <a:latin typeface="Roboto"/>
              <a:ea typeface="Play"/>
              <a:cs typeface="Play"/>
              <a:sym typeface="Play"/>
            </a:endParaRPr>
          </a:p>
          <a:p>
            <a:pPr marL="44450" marR="0" lvl="0" algn="l" rtl="0">
              <a:lnSpc>
                <a:spcPct val="90000"/>
              </a:lnSpc>
              <a:spcBef>
                <a:spcPts val="0"/>
              </a:spcBef>
              <a:spcAft>
                <a:spcPts val="0"/>
              </a:spcAft>
              <a:buClr>
                <a:srgbClr val="000000"/>
              </a:buClr>
              <a:buSzPts val="2900"/>
            </a:pPr>
            <a:r>
              <a:rPr lang="es-CO" sz="2900" i="0" u="none" strike="noStrike" cap="none" dirty="0">
                <a:solidFill>
                  <a:schemeClr val="tx1">
                    <a:lumMod val="50000"/>
                    <a:lumOff val="50000"/>
                  </a:schemeClr>
                </a:solidFill>
                <a:latin typeface="Roboto"/>
                <a:ea typeface="Play"/>
                <a:cs typeface="Play"/>
                <a:sym typeface="Play"/>
              </a:rPr>
              <a:t>En el lugar del trabajo (centros de trabajo).</a:t>
            </a:r>
            <a:endParaRPr sz="2900" i="0" u="none" strike="noStrike" cap="none" dirty="0">
              <a:solidFill>
                <a:schemeClr val="tx1">
                  <a:lumMod val="50000"/>
                  <a:lumOff val="50000"/>
                </a:schemeClr>
              </a:solidFill>
              <a:latin typeface="Roboto"/>
              <a:ea typeface="Play"/>
              <a:cs typeface="Play"/>
              <a:sym typeface="Play"/>
            </a:endParaRPr>
          </a:p>
          <a:p>
            <a:pPr marL="1371600" marR="0" lvl="0" indent="0" algn="l" rtl="0">
              <a:lnSpc>
                <a:spcPct val="90000"/>
              </a:lnSpc>
              <a:spcBef>
                <a:spcPts val="0"/>
              </a:spcBef>
              <a:spcAft>
                <a:spcPts val="0"/>
              </a:spcAft>
              <a:buClr>
                <a:srgbClr val="000000"/>
              </a:buClr>
              <a:buSzPts val="2900"/>
              <a:buFont typeface="Arial"/>
              <a:buNone/>
            </a:pPr>
            <a:endParaRPr sz="2900" i="0" u="none" strike="noStrike" cap="none" dirty="0">
              <a:solidFill>
                <a:schemeClr val="tx1">
                  <a:lumMod val="50000"/>
                  <a:lumOff val="50000"/>
                </a:schemeClr>
              </a:solidFill>
              <a:latin typeface="Roboto"/>
              <a:ea typeface="Play"/>
              <a:cs typeface="Play"/>
              <a:sym typeface="Play"/>
            </a:endParaRPr>
          </a:p>
          <a:p>
            <a:pPr marL="44450" marR="0" lvl="0" algn="l" rtl="0">
              <a:lnSpc>
                <a:spcPct val="90000"/>
              </a:lnSpc>
              <a:spcBef>
                <a:spcPts val="0"/>
              </a:spcBef>
              <a:spcAft>
                <a:spcPts val="0"/>
              </a:spcAft>
              <a:buClr>
                <a:srgbClr val="000000"/>
              </a:buClr>
              <a:buSzPts val="2900"/>
            </a:pPr>
            <a:r>
              <a:rPr lang="es-CO" sz="2900" i="0" u="none" strike="noStrike" cap="none" dirty="0">
                <a:solidFill>
                  <a:schemeClr val="tx1">
                    <a:lumMod val="50000"/>
                    <a:lumOff val="50000"/>
                  </a:schemeClr>
                </a:solidFill>
                <a:latin typeface="Roboto"/>
                <a:ea typeface="Play"/>
                <a:cs typeface="Play"/>
                <a:sym typeface="Play"/>
              </a:rPr>
              <a:t>Durante la jornada laboral y en horarios de trabajo. </a:t>
            </a:r>
            <a:endParaRPr sz="2400" i="0" u="none" strike="noStrike" cap="none" dirty="0">
              <a:solidFill>
                <a:schemeClr val="tx1">
                  <a:lumMod val="50000"/>
                  <a:lumOff val="50000"/>
                </a:schemeClr>
              </a:solidFill>
              <a:latin typeface="Roboto"/>
              <a:ea typeface="Play"/>
              <a:cs typeface="Play"/>
              <a:sym typeface="Play"/>
            </a:endParaRPr>
          </a:p>
        </p:txBody>
      </p:sp>
      <p:sp>
        <p:nvSpPr>
          <p:cNvPr id="303" name="Google Shape;303;g2ed65c3ef35_0_41"/>
          <p:cNvSpPr txBox="1"/>
          <p:nvPr/>
        </p:nvSpPr>
        <p:spPr>
          <a:xfrm>
            <a:off x="2930079" y="730400"/>
            <a:ext cx="8765700" cy="109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CO" sz="2800" b="1" i="0" u="none" strike="noStrike" cap="none" dirty="0">
                <a:solidFill>
                  <a:schemeClr val="tx1">
                    <a:lumMod val="50000"/>
                    <a:lumOff val="50000"/>
                  </a:schemeClr>
                </a:solidFill>
                <a:latin typeface="Roboto"/>
                <a:ea typeface="Play"/>
                <a:cs typeface="Play"/>
                <a:sym typeface="Play"/>
              </a:rPr>
              <a:t>POR CAUSA O CON OCASIÓN DEL TRABAJO</a:t>
            </a:r>
            <a:endParaRPr sz="2800" i="0" u="none" strike="noStrike" cap="none" dirty="0">
              <a:solidFill>
                <a:schemeClr val="tx1">
                  <a:lumMod val="50000"/>
                  <a:lumOff val="50000"/>
                </a:schemeClr>
              </a:solidFill>
              <a:latin typeface="Roboto"/>
              <a:ea typeface="Play"/>
              <a:cs typeface="Play"/>
              <a:sym typeface="Play"/>
            </a:endParaRPr>
          </a:p>
        </p:txBody>
      </p:sp>
      <p:pic>
        <p:nvPicPr>
          <p:cNvPr id="304" name="Google Shape;304;g2ed65c3ef35_0_41"/>
          <p:cNvPicPr preferRelativeResize="0"/>
          <p:nvPr/>
        </p:nvPicPr>
        <p:blipFill rotWithShape="1">
          <a:blip r:embed="rId4">
            <a:alphaModFix/>
          </a:blip>
          <a:srcRect/>
          <a:stretch/>
        </p:blipFill>
        <p:spPr>
          <a:xfrm>
            <a:off x="5566525" y="4074250"/>
            <a:ext cx="3492808" cy="2237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clip de papel icono">
            <a:extLst>
              <a:ext uri="{FF2B5EF4-FFF2-40B4-BE49-F238E27FC236}">
                <a16:creationId xmlns:a16="http://schemas.microsoft.com/office/drawing/2014/main" id="{E3302D42-95ED-4243-9258-B3A59D53C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731" y="1620729"/>
            <a:ext cx="440267" cy="440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lip de papel icono">
            <a:extLst>
              <a:ext uri="{FF2B5EF4-FFF2-40B4-BE49-F238E27FC236}">
                <a16:creationId xmlns:a16="http://schemas.microsoft.com/office/drawing/2014/main" id="{BB8C5B2C-4BB0-4FBF-B979-2CB48D210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529" y="2412701"/>
            <a:ext cx="440267" cy="4402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lip de papel icono">
            <a:extLst>
              <a:ext uri="{FF2B5EF4-FFF2-40B4-BE49-F238E27FC236}">
                <a16:creationId xmlns:a16="http://schemas.microsoft.com/office/drawing/2014/main" id="{E2E7575A-B8BF-4DAF-B737-03DB105F1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529" y="3204673"/>
            <a:ext cx="440267" cy="440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1bb86eb112_0_14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99" name="Google Shape;99;g21bb86eb112_0_14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0" name="Google Shape;100;g21bb86eb112_0_1430"/>
          <p:cNvPicPr preferRelativeResize="0"/>
          <p:nvPr/>
        </p:nvPicPr>
        <p:blipFill rotWithShape="1">
          <a:blip r:embed="rId3">
            <a:alphaModFix/>
          </a:blip>
          <a:srcRect/>
          <a:stretch/>
        </p:blipFill>
        <p:spPr>
          <a:xfrm>
            <a:off x="1" y="1"/>
            <a:ext cx="12191999" cy="6858000"/>
          </a:xfrm>
          <a:prstGeom prst="rect">
            <a:avLst/>
          </a:prstGeom>
          <a:noFill/>
          <a:ln>
            <a:noFill/>
          </a:ln>
        </p:spPr>
      </p:pic>
      <p:pic>
        <p:nvPicPr>
          <p:cNvPr id="101" name="Google Shape;101;g21bb86eb112_0_1430"/>
          <p:cNvPicPr preferRelativeResize="0"/>
          <p:nvPr/>
        </p:nvPicPr>
        <p:blipFill rotWithShape="1">
          <a:blip r:embed="rId4">
            <a:alphaModFix/>
          </a:blip>
          <a:srcRect/>
          <a:stretch/>
        </p:blipFill>
        <p:spPr>
          <a:xfrm>
            <a:off x="547456" y="1452050"/>
            <a:ext cx="3827575" cy="2549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 name="Google Shape;102;g21bb86eb112_0_1430"/>
          <p:cNvSpPr txBox="1">
            <a:spLocks noGrp="1"/>
          </p:cNvSpPr>
          <p:nvPr>
            <p:ph type="title"/>
          </p:nvPr>
        </p:nvSpPr>
        <p:spPr>
          <a:xfrm>
            <a:off x="4470117" y="2027187"/>
            <a:ext cx="5574901" cy="1398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500"/>
              </a:spcBef>
              <a:spcAft>
                <a:spcPts val="0"/>
              </a:spcAft>
              <a:buSzPts val="1800"/>
              <a:buNone/>
            </a:pPr>
            <a:r>
              <a:rPr lang="es-CO" sz="3300" dirty="0">
                <a:solidFill>
                  <a:schemeClr val="tx1">
                    <a:lumMod val="50000"/>
                    <a:lumOff val="50000"/>
                  </a:schemeClr>
                </a:solidFill>
                <a:latin typeface="Roboto"/>
              </a:rPr>
              <a:t>Todo aquél que causa daño, está obligado a repararlo.</a:t>
            </a:r>
            <a:endParaRPr sz="4460" dirty="0">
              <a:solidFill>
                <a:schemeClr val="tx1">
                  <a:lumMod val="50000"/>
                  <a:lumOff val="50000"/>
                </a:schemeClr>
              </a:solidFill>
              <a:latin typeface="Roboto"/>
              <a:ea typeface="Arial"/>
              <a:cs typeface="Arial"/>
              <a:sym typeface="Arial"/>
            </a:endParaRPr>
          </a:p>
        </p:txBody>
      </p:sp>
      <p:sp>
        <p:nvSpPr>
          <p:cNvPr id="103" name="Google Shape;103;g21bb86eb112_0_1430"/>
          <p:cNvSpPr txBox="1">
            <a:spLocks noGrp="1"/>
          </p:cNvSpPr>
          <p:nvPr>
            <p:ph type="title"/>
          </p:nvPr>
        </p:nvSpPr>
        <p:spPr>
          <a:xfrm>
            <a:off x="3632198" y="3210406"/>
            <a:ext cx="7250741" cy="4713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500"/>
              </a:spcBef>
              <a:spcAft>
                <a:spcPts val="0"/>
              </a:spcAft>
              <a:buSzPts val="1800"/>
              <a:buNone/>
            </a:pPr>
            <a:r>
              <a:rPr lang="es-CO" sz="1800" u="sng" dirty="0">
                <a:solidFill>
                  <a:schemeClr val="tx1">
                    <a:lumMod val="50000"/>
                    <a:lumOff val="50000"/>
                  </a:schemeClr>
                </a:solidFill>
                <a:latin typeface="Roboto"/>
              </a:rPr>
              <a:t>Las personas responden por sus propios actos.</a:t>
            </a:r>
            <a:endParaRPr sz="2800" u="sng" dirty="0">
              <a:solidFill>
                <a:schemeClr val="tx1">
                  <a:lumMod val="50000"/>
                  <a:lumOff val="50000"/>
                </a:schemeClr>
              </a:solidFill>
              <a:latin typeface="Roboto"/>
              <a:ea typeface="Arial"/>
              <a:cs typeface="Arial"/>
              <a:sym typeface="Arial"/>
            </a:endParaRPr>
          </a:p>
        </p:txBody>
      </p:sp>
      <p:sp>
        <p:nvSpPr>
          <p:cNvPr id="9" name="CuadroTexto 8">
            <a:extLst>
              <a:ext uri="{FF2B5EF4-FFF2-40B4-BE49-F238E27FC236}">
                <a16:creationId xmlns:a16="http://schemas.microsoft.com/office/drawing/2014/main" id="{988DCBA3-A401-461F-B1DC-A66F72CCF014}"/>
              </a:ext>
            </a:extLst>
          </p:cNvPr>
          <p:cNvSpPr txBox="1"/>
          <p:nvPr/>
        </p:nvSpPr>
        <p:spPr>
          <a:xfrm>
            <a:off x="547456" y="6176825"/>
            <a:ext cx="9807277" cy="544252"/>
          </a:xfrm>
          <a:prstGeom prst="rect">
            <a:avLst/>
          </a:prstGeom>
          <a:noFill/>
        </p:spPr>
        <p:txBody>
          <a:bodyPr wrap="square">
            <a:spAutoFit/>
          </a:bodyPr>
          <a:lstStyle/>
          <a:p>
            <a:pPr marL="0" lvl="0" indent="0" algn="just" rtl="0">
              <a:lnSpc>
                <a:spcPct val="90000"/>
              </a:lnSpc>
              <a:spcBef>
                <a:spcPts val="500"/>
              </a:spcBef>
              <a:spcAft>
                <a:spcPts val="0"/>
              </a:spcAft>
              <a:buSzPts val="1800"/>
              <a:buNone/>
            </a:pPr>
            <a:r>
              <a:rPr lang="es-ES" sz="1400" i="1" dirty="0">
                <a:solidFill>
                  <a:schemeClr val="tx1">
                    <a:lumMod val="50000"/>
                    <a:lumOff val="50000"/>
                  </a:schemeClr>
                </a:solidFill>
                <a:latin typeface="Roboto"/>
              </a:rPr>
              <a:t>“La seguridad social, protege al hombre desde la cuna hasta la tumba”</a:t>
            </a:r>
          </a:p>
          <a:p>
            <a:pPr marL="0" lvl="0" indent="0" algn="ctr" rtl="0">
              <a:lnSpc>
                <a:spcPct val="90000"/>
              </a:lnSpc>
              <a:spcBef>
                <a:spcPts val="500"/>
              </a:spcBef>
              <a:spcAft>
                <a:spcPts val="0"/>
              </a:spcAft>
              <a:buSzPts val="1800"/>
              <a:buNone/>
            </a:pPr>
            <a:r>
              <a:rPr lang="es-ES" sz="1400" i="1" dirty="0">
                <a:solidFill>
                  <a:schemeClr val="tx1">
                    <a:lumMod val="50000"/>
                    <a:lumOff val="50000"/>
                  </a:schemeClr>
                </a:solidFill>
                <a:latin typeface="Roboto"/>
              </a:rPr>
              <a:t>William Beveridge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ed65c3ef35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10" name="Google Shape;310;g2ed65c3ef35_0_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11" name="Google Shape;311;g2ed65c3ef35_0_50"/>
          <p:cNvPicPr preferRelativeResize="0"/>
          <p:nvPr/>
        </p:nvPicPr>
        <p:blipFill rotWithShape="1">
          <a:blip r:embed="rId3">
            <a:alphaModFix/>
          </a:blip>
          <a:srcRect/>
          <a:stretch/>
        </p:blipFill>
        <p:spPr>
          <a:xfrm>
            <a:off x="0" y="0"/>
            <a:ext cx="12191999" cy="6895451"/>
          </a:xfrm>
          <a:prstGeom prst="rect">
            <a:avLst/>
          </a:prstGeom>
          <a:noFill/>
          <a:ln>
            <a:noFill/>
          </a:ln>
        </p:spPr>
      </p:pic>
      <p:sp>
        <p:nvSpPr>
          <p:cNvPr id="312" name="Google Shape;312;g2ed65c3ef35_0_50"/>
          <p:cNvSpPr txBox="1"/>
          <p:nvPr/>
        </p:nvSpPr>
        <p:spPr>
          <a:xfrm>
            <a:off x="440796" y="2031871"/>
            <a:ext cx="8801400" cy="393870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900"/>
              <a:buFont typeface="Arial"/>
              <a:buNone/>
            </a:pPr>
            <a:r>
              <a:rPr lang="es-CO" sz="2400" i="0" u="none" strike="noStrike" cap="none" dirty="0">
                <a:solidFill>
                  <a:schemeClr val="tx1">
                    <a:lumMod val="50000"/>
                    <a:lumOff val="50000"/>
                  </a:schemeClr>
                </a:solidFill>
                <a:latin typeface="Roboto"/>
                <a:ea typeface="Play"/>
                <a:cs typeface="Play"/>
                <a:sym typeface="Play"/>
              </a:rPr>
              <a:t>Ley 1562 de 2012 </a:t>
            </a:r>
            <a:endParaRPr sz="24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900"/>
              <a:buFont typeface="Arial"/>
              <a:buNone/>
            </a:pPr>
            <a:endParaRPr sz="2000" dirty="0">
              <a:solidFill>
                <a:schemeClr val="tx1">
                  <a:lumMod val="50000"/>
                  <a:lumOff val="50000"/>
                </a:schemeClr>
              </a:solidFill>
              <a:latin typeface="Roboto"/>
              <a:ea typeface="Play"/>
              <a:cs typeface="Play"/>
              <a:sym typeface="Play"/>
            </a:endParaRPr>
          </a:p>
          <a:p>
            <a:pPr marL="0" marR="0" lvl="0" indent="0" algn="just" rtl="0">
              <a:lnSpc>
                <a:spcPct val="115000"/>
              </a:lnSpc>
              <a:spcBef>
                <a:spcPts val="0"/>
              </a:spcBef>
              <a:spcAft>
                <a:spcPts val="0"/>
              </a:spcAft>
              <a:buClr>
                <a:srgbClr val="000000"/>
              </a:buClr>
              <a:buSzPts val="2900"/>
              <a:buFont typeface="Arial"/>
              <a:buNone/>
            </a:pPr>
            <a:r>
              <a:rPr lang="es-CO" sz="2400" i="0" u="none" strike="noStrike" cap="none" dirty="0">
                <a:solidFill>
                  <a:schemeClr val="tx1">
                    <a:lumMod val="50000"/>
                    <a:lumOff val="50000"/>
                  </a:schemeClr>
                </a:solidFill>
                <a:latin typeface="Roboto"/>
                <a:ea typeface="Play"/>
                <a:cs typeface="Play"/>
                <a:sym typeface="Play"/>
              </a:rPr>
              <a:t>Art. 4- </a:t>
            </a:r>
            <a:r>
              <a:rPr lang="es-CO" sz="2000" i="0" u="none" strike="noStrike" cap="none" dirty="0">
                <a:solidFill>
                  <a:schemeClr val="tx1">
                    <a:lumMod val="50000"/>
                    <a:lumOff val="50000"/>
                  </a:schemeClr>
                </a:solidFill>
                <a:latin typeface="Roboto"/>
                <a:ea typeface="Play"/>
                <a:cs typeface="Play"/>
                <a:sym typeface="Play"/>
              </a:rPr>
              <a:t>“Enfermedad laboral. Es enfermedad laboral la contraída como resultado de la exposición a factores de riesgo inherentes a la actividad laboral o del medio en el que el trabajador se ha visto obligado a trabajar. El Gobierno Nacional, determinará, en forma periódica, las enfermedades que se consideran como laborales y en los casos en que una enfermedad no figure en la tabla de enfermedades laborales, pero se demuestre· la relación de causalidad con los factores de riesgo ocupacionales será reconocida como enfermedad laboral, conforme lo establecido en las normas legales vigentes.”</a:t>
            </a:r>
            <a:endParaRPr sz="2000" b="0" i="0" u="none" strike="noStrike" cap="none" dirty="0">
              <a:solidFill>
                <a:schemeClr val="tx1">
                  <a:lumMod val="50000"/>
                  <a:lumOff val="50000"/>
                </a:schemeClr>
              </a:solidFill>
              <a:latin typeface="Roboto"/>
              <a:ea typeface="Verdana"/>
              <a:cs typeface="Verdana"/>
              <a:sym typeface="Verdana"/>
            </a:endParaRPr>
          </a:p>
        </p:txBody>
      </p:sp>
      <p:sp>
        <p:nvSpPr>
          <p:cNvPr id="313" name="Google Shape;313;g2ed65c3ef35_0_50"/>
          <p:cNvSpPr txBox="1"/>
          <p:nvPr/>
        </p:nvSpPr>
        <p:spPr>
          <a:xfrm>
            <a:off x="1787496" y="1087931"/>
            <a:ext cx="6108000" cy="49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ENFERMEDAD LABORAL</a:t>
            </a:r>
            <a:endParaRPr sz="3600" i="0" u="none" strike="noStrike" cap="none" dirty="0">
              <a:solidFill>
                <a:schemeClr val="tx1">
                  <a:lumMod val="50000"/>
                  <a:lumOff val="50000"/>
                </a:schemeClr>
              </a:solidFill>
              <a:latin typeface="Roboto"/>
              <a:ea typeface="Play"/>
              <a:cs typeface="Play"/>
              <a:sym typeface="Play"/>
            </a:endParaRPr>
          </a:p>
        </p:txBody>
      </p:sp>
      <p:pic>
        <p:nvPicPr>
          <p:cNvPr id="314" name="Google Shape;314;g2ed65c3ef35_0_50"/>
          <p:cNvPicPr preferRelativeResize="0"/>
          <p:nvPr/>
        </p:nvPicPr>
        <p:blipFill rotWithShape="1">
          <a:blip r:embed="rId4">
            <a:alphaModFix/>
          </a:blip>
          <a:srcRect l="113598" t="-30762" r="-113598" b="55060"/>
          <a:stretch/>
        </p:blipFill>
        <p:spPr>
          <a:xfrm>
            <a:off x="9347425" y="1825625"/>
            <a:ext cx="2565650" cy="2913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ed65c3ef35_0_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20" name="Google Shape;320;g2ed65c3ef35_0_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21" name="Google Shape;321;g2ed65c3ef35_0_59"/>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322" name="Google Shape;322;g2ed65c3ef35_0_59"/>
          <p:cNvSpPr txBox="1"/>
          <p:nvPr/>
        </p:nvSpPr>
        <p:spPr>
          <a:xfrm>
            <a:off x="3990660" y="553600"/>
            <a:ext cx="6681350" cy="445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RIESGOS</a:t>
            </a:r>
            <a:endParaRPr sz="3600" i="0" u="none" strike="noStrike" cap="none" dirty="0">
              <a:solidFill>
                <a:schemeClr val="tx1">
                  <a:lumMod val="50000"/>
                  <a:lumOff val="50000"/>
                </a:schemeClr>
              </a:solidFill>
              <a:latin typeface="Roboto"/>
              <a:ea typeface="Play"/>
              <a:cs typeface="Play"/>
              <a:sym typeface="Play"/>
            </a:endParaRPr>
          </a:p>
        </p:txBody>
      </p:sp>
      <p:pic>
        <p:nvPicPr>
          <p:cNvPr id="323" name="Google Shape;323;g2ed65c3ef35_0_59"/>
          <p:cNvPicPr preferRelativeResize="0"/>
          <p:nvPr/>
        </p:nvPicPr>
        <p:blipFill rotWithShape="1">
          <a:blip r:embed="rId4">
            <a:alphaModFix/>
          </a:blip>
          <a:srcRect l="4404" t="4631" r="607" b="4194"/>
          <a:stretch/>
        </p:blipFill>
        <p:spPr>
          <a:xfrm>
            <a:off x="3029471" y="1457525"/>
            <a:ext cx="8603729" cy="3942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1bb86eb112_0_15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29" name="Google Shape;329;g21bb86eb112_0_15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30" name="Google Shape;330;g21bb86eb112_0_1551"/>
          <p:cNvPicPr preferRelativeResize="0"/>
          <p:nvPr/>
        </p:nvPicPr>
        <p:blipFill rotWithShape="1">
          <a:blip r:embed="rId3">
            <a:alphaModFix/>
          </a:blip>
          <a:srcRect/>
          <a:stretch/>
        </p:blipFill>
        <p:spPr>
          <a:xfrm>
            <a:off x="1" y="8467"/>
            <a:ext cx="12191999" cy="6849533"/>
          </a:xfrm>
          <a:prstGeom prst="rect">
            <a:avLst/>
          </a:prstGeom>
          <a:noFill/>
          <a:ln>
            <a:noFill/>
          </a:ln>
        </p:spPr>
      </p:pic>
      <p:sp>
        <p:nvSpPr>
          <p:cNvPr id="331" name="Google Shape;331;g21bb86eb112_0_1551"/>
          <p:cNvSpPr txBox="1">
            <a:spLocks noGrp="1"/>
          </p:cNvSpPr>
          <p:nvPr>
            <p:ph type="title"/>
          </p:nvPr>
        </p:nvSpPr>
        <p:spPr>
          <a:xfrm>
            <a:off x="1746100" y="1010367"/>
            <a:ext cx="6161400" cy="8586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500"/>
              </a:spcBef>
              <a:spcAft>
                <a:spcPts val="0"/>
              </a:spcAft>
              <a:buSzPts val="1800"/>
              <a:buNone/>
            </a:pPr>
            <a:r>
              <a:rPr lang="es-CO" sz="3600" b="1" dirty="0">
                <a:solidFill>
                  <a:schemeClr val="tx1">
                    <a:lumMod val="50000"/>
                    <a:lumOff val="50000"/>
                  </a:schemeClr>
                </a:solidFill>
                <a:highlight>
                  <a:srgbClr val="FFFFFF"/>
                </a:highlight>
                <a:latin typeface="Roboto"/>
                <a:ea typeface="Verdana"/>
                <a:cs typeface="Verdana"/>
                <a:sym typeface="Verdana"/>
              </a:rPr>
              <a:t>¿</a:t>
            </a:r>
            <a:r>
              <a:rPr lang="es-CO" sz="3600" b="1" dirty="0">
                <a:solidFill>
                  <a:schemeClr val="tx1">
                    <a:lumMod val="50000"/>
                    <a:lumOff val="50000"/>
                  </a:schemeClr>
                </a:solidFill>
                <a:highlight>
                  <a:srgbClr val="FFFFFF"/>
                </a:highlight>
                <a:latin typeface="Roboto"/>
              </a:rPr>
              <a:t>RESPONSABILIDAD</a:t>
            </a:r>
            <a:r>
              <a:rPr lang="es-CO" sz="3600" b="1" dirty="0">
                <a:solidFill>
                  <a:schemeClr val="tx1">
                    <a:lumMod val="50000"/>
                    <a:lumOff val="50000"/>
                  </a:schemeClr>
                </a:solidFill>
                <a:highlight>
                  <a:srgbClr val="FFFFFF"/>
                </a:highlight>
                <a:latin typeface="Roboto"/>
                <a:ea typeface="Verdana"/>
                <a:cs typeface="Verdana"/>
                <a:sym typeface="Verdana"/>
              </a:rPr>
              <a:t>?</a:t>
            </a:r>
            <a:endParaRPr sz="3600" b="1" dirty="0">
              <a:solidFill>
                <a:schemeClr val="tx1">
                  <a:lumMod val="50000"/>
                  <a:lumOff val="50000"/>
                </a:schemeClr>
              </a:solidFill>
              <a:highlight>
                <a:srgbClr val="FFFFFF"/>
              </a:highlight>
              <a:latin typeface="Roboto"/>
              <a:ea typeface="Verdana"/>
              <a:cs typeface="Verdana"/>
              <a:sym typeface="Verdana"/>
            </a:endParaRPr>
          </a:p>
        </p:txBody>
      </p:sp>
      <p:sp>
        <p:nvSpPr>
          <p:cNvPr id="332" name="Google Shape;332;g21bb86eb112_0_1551"/>
          <p:cNvSpPr txBox="1">
            <a:spLocks noGrp="1"/>
          </p:cNvSpPr>
          <p:nvPr>
            <p:ph type="title"/>
          </p:nvPr>
        </p:nvSpPr>
        <p:spPr>
          <a:xfrm>
            <a:off x="367225" y="6087400"/>
            <a:ext cx="8562600" cy="6252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1400"/>
              </a:spcAft>
              <a:buSzPts val="1100"/>
              <a:buNone/>
            </a:pPr>
            <a:r>
              <a:rPr lang="es-CO" sz="1200" dirty="0">
                <a:solidFill>
                  <a:schemeClr val="tx1">
                    <a:lumMod val="50000"/>
                    <a:lumOff val="50000"/>
                  </a:schemeClr>
                </a:solidFill>
                <a:latin typeface="Roboto"/>
              </a:rPr>
              <a:t>Corte Suprema de Justicia, Sala Laboral, sentencia </a:t>
            </a:r>
            <a:r>
              <a:rPr lang="es-CO" sz="1200" b="1" dirty="0">
                <a:solidFill>
                  <a:schemeClr val="tx1">
                    <a:lumMod val="50000"/>
                    <a:lumOff val="50000"/>
                  </a:schemeClr>
                </a:solidFill>
                <a:latin typeface="Roboto"/>
              </a:rPr>
              <a:t>SL951-2020 del </a:t>
            </a:r>
            <a:r>
              <a:rPr lang="es-CO" sz="1200" dirty="0">
                <a:solidFill>
                  <a:schemeClr val="tx1">
                    <a:lumMod val="50000"/>
                    <a:lumOff val="50000"/>
                  </a:schemeClr>
                </a:solidFill>
                <a:latin typeface="Roboto"/>
              </a:rPr>
              <a:t>veintiséis (26) de febrero de dos mil veinte (2020), M.P. </a:t>
            </a:r>
            <a:r>
              <a:rPr lang="es-CO" sz="1200" b="1" dirty="0">
                <a:solidFill>
                  <a:schemeClr val="tx1">
                    <a:lumMod val="50000"/>
                    <a:lumOff val="50000"/>
                  </a:schemeClr>
                </a:solidFill>
                <a:latin typeface="Roboto"/>
              </a:rPr>
              <a:t>DONALD JOSÉ DIX PONNEFZ</a:t>
            </a:r>
            <a:endParaRPr sz="1000" dirty="0">
              <a:solidFill>
                <a:schemeClr val="tx1">
                  <a:lumMod val="50000"/>
                  <a:lumOff val="50000"/>
                </a:schemeClr>
              </a:solidFill>
              <a:highlight>
                <a:srgbClr val="FFFFFF"/>
              </a:highlight>
              <a:latin typeface="Roboto"/>
            </a:endParaRPr>
          </a:p>
        </p:txBody>
      </p:sp>
      <p:sp>
        <p:nvSpPr>
          <p:cNvPr id="333" name="Google Shape;333;g21bb86eb112_0_1551"/>
          <p:cNvSpPr txBox="1">
            <a:spLocks noGrp="1"/>
          </p:cNvSpPr>
          <p:nvPr>
            <p:ph type="title"/>
          </p:nvPr>
        </p:nvSpPr>
        <p:spPr>
          <a:xfrm>
            <a:off x="367224" y="1507067"/>
            <a:ext cx="8995875" cy="4207933"/>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500"/>
              </a:spcBef>
              <a:spcAft>
                <a:spcPts val="0"/>
              </a:spcAft>
              <a:buSzPts val="1800"/>
              <a:buNone/>
            </a:pPr>
            <a:r>
              <a:rPr lang="es-CO" sz="2000" dirty="0">
                <a:solidFill>
                  <a:schemeClr val="tx1">
                    <a:lumMod val="50000"/>
                    <a:lumOff val="50000"/>
                  </a:schemeClr>
                </a:solidFill>
                <a:highlight>
                  <a:srgbClr val="FFFFFF"/>
                </a:highlight>
                <a:latin typeface="Roboto"/>
              </a:rPr>
              <a:t>“No se le brindaron las capacitaciones para la prevención del túnel del carpo, que los descansos que se le daban cada 15 minutos eran insuficientes, y que si bien la rotaban para realizar otras labores, su ejecución exigía los mismos movimientos en las manos, y por tanto, resultaban inanes....</a:t>
            </a:r>
            <a:br>
              <a:rPr lang="es-CO" sz="2000" dirty="0">
                <a:solidFill>
                  <a:schemeClr val="tx1">
                    <a:lumMod val="50000"/>
                    <a:lumOff val="50000"/>
                  </a:schemeClr>
                </a:solidFill>
                <a:highlight>
                  <a:srgbClr val="FFFFFF"/>
                </a:highlight>
                <a:latin typeface="Roboto"/>
              </a:rPr>
            </a:br>
            <a:endParaRPr sz="2000" dirty="0">
              <a:solidFill>
                <a:schemeClr val="tx1">
                  <a:lumMod val="50000"/>
                  <a:lumOff val="50000"/>
                </a:schemeClr>
              </a:solidFill>
              <a:highlight>
                <a:srgbClr val="FFFFFF"/>
              </a:highlight>
              <a:latin typeface="Roboto"/>
            </a:endParaRPr>
          </a:p>
          <a:p>
            <a:pPr marL="0" lvl="0" indent="0" algn="just" rtl="0">
              <a:lnSpc>
                <a:spcPct val="90000"/>
              </a:lnSpc>
              <a:spcBef>
                <a:spcPts val="500"/>
              </a:spcBef>
              <a:spcAft>
                <a:spcPts val="0"/>
              </a:spcAft>
              <a:buSzPts val="1800"/>
              <a:buNone/>
            </a:pPr>
            <a:r>
              <a:rPr lang="es-CO" sz="2000" dirty="0">
                <a:solidFill>
                  <a:schemeClr val="tx1">
                    <a:lumMod val="50000"/>
                    <a:lumOff val="50000"/>
                  </a:schemeClr>
                </a:solidFill>
                <a:highlight>
                  <a:srgbClr val="FFFFFF"/>
                </a:highlight>
                <a:latin typeface="Roboto"/>
              </a:rPr>
              <a:t>Las demás actividades que le asignaban a la actora, a modo de rotación, exigían los mismos movimientos de los grupos musculares y manos, que por ello, no contribuían a la prevención del túnel del carpo; que los 15 minutos de descanso que se le brindaban en ambas jornadas (mañana y tarde), eran insuficientes.”</a:t>
            </a:r>
            <a:endParaRPr sz="900" dirty="0">
              <a:solidFill>
                <a:schemeClr val="tx1">
                  <a:lumMod val="50000"/>
                  <a:lumOff val="50000"/>
                </a:schemeClr>
              </a:solidFill>
              <a:highlight>
                <a:srgbClr val="FFFFFF"/>
              </a:highlight>
              <a:latin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1bb86eb112_0_16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39" name="Google Shape;339;g21bb86eb112_0_16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40" name="Google Shape;340;g21bb86eb112_0_1617"/>
          <p:cNvPicPr preferRelativeResize="0"/>
          <p:nvPr/>
        </p:nvPicPr>
        <p:blipFill rotWithShape="1">
          <a:blip r:embed="rId3">
            <a:alphaModFix/>
          </a:blip>
          <a:srcRect/>
          <a:stretch/>
        </p:blipFill>
        <p:spPr>
          <a:xfrm>
            <a:off x="1" y="-12059"/>
            <a:ext cx="12191999" cy="6819257"/>
          </a:xfrm>
          <a:prstGeom prst="rect">
            <a:avLst/>
          </a:prstGeom>
          <a:noFill/>
          <a:ln>
            <a:noFill/>
          </a:ln>
        </p:spPr>
      </p:pic>
      <p:pic>
        <p:nvPicPr>
          <p:cNvPr id="341" name="Google Shape;341;g21bb86eb112_0_1617"/>
          <p:cNvPicPr preferRelativeResize="0"/>
          <p:nvPr/>
        </p:nvPicPr>
        <p:blipFill rotWithShape="1">
          <a:blip r:embed="rId4">
            <a:alphaModFix/>
          </a:blip>
          <a:srcRect l="2990" t="12057" r="4698" b="21253"/>
          <a:stretch/>
        </p:blipFill>
        <p:spPr>
          <a:xfrm>
            <a:off x="838200" y="2588471"/>
            <a:ext cx="8355250" cy="17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2" name="Google Shape;342;g21bb86eb112_0_1617"/>
          <p:cNvSpPr txBox="1"/>
          <p:nvPr/>
        </p:nvSpPr>
        <p:spPr>
          <a:xfrm>
            <a:off x="1708550" y="1371600"/>
            <a:ext cx="7608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1" i="0" u="none" strike="noStrike" cap="none" dirty="0">
                <a:solidFill>
                  <a:schemeClr val="tx1">
                    <a:lumMod val="50000"/>
                    <a:lumOff val="50000"/>
                  </a:schemeClr>
                </a:solidFill>
                <a:latin typeface="Roboto"/>
                <a:sym typeface="Arial"/>
              </a:rPr>
              <a:t>RESPONSABILIDAD SOLIDARIA</a:t>
            </a:r>
            <a:r>
              <a:rPr lang="es-CO" sz="3600" b="0" i="0" u="none" strike="noStrike" cap="none" dirty="0">
                <a:solidFill>
                  <a:schemeClr val="tx1">
                    <a:lumMod val="50000"/>
                    <a:lumOff val="50000"/>
                  </a:schemeClr>
                </a:solidFill>
                <a:latin typeface="Roboto"/>
                <a:sym typeface="Arial"/>
              </a:rPr>
              <a:t> </a:t>
            </a:r>
            <a:endParaRPr sz="1400" b="0" i="0" u="none" strike="noStrike" cap="none" dirty="0">
              <a:solidFill>
                <a:schemeClr val="tx1">
                  <a:lumMod val="50000"/>
                  <a:lumOff val="50000"/>
                </a:schemeClr>
              </a:solidFill>
              <a:latin typeface="Roboto"/>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1bb86eb112_0_16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48" name="Google Shape;348;g21bb86eb112_0_16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49" name="Google Shape;349;g21bb86eb112_0_1625"/>
          <p:cNvPicPr preferRelativeResize="0"/>
          <p:nvPr/>
        </p:nvPicPr>
        <p:blipFill rotWithShape="1">
          <a:blip r:embed="rId3">
            <a:alphaModFix/>
          </a:blip>
          <a:srcRect/>
          <a:stretch/>
        </p:blipFill>
        <p:spPr>
          <a:xfrm>
            <a:off x="0" y="0"/>
            <a:ext cx="12244393" cy="6858000"/>
          </a:xfrm>
          <a:prstGeom prst="rect">
            <a:avLst/>
          </a:prstGeom>
          <a:noFill/>
          <a:ln>
            <a:noFill/>
          </a:ln>
        </p:spPr>
      </p:pic>
      <p:sp>
        <p:nvSpPr>
          <p:cNvPr id="350" name="Google Shape;350;g21bb86eb112_0_1625"/>
          <p:cNvSpPr/>
          <p:nvPr/>
        </p:nvSpPr>
        <p:spPr>
          <a:xfrm>
            <a:off x="3396450" y="812550"/>
            <a:ext cx="6483000" cy="5232900"/>
          </a:xfrm>
          <a:prstGeom prst="doubleWave">
            <a:avLst>
              <a:gd name="adj1" fmla="val 6250"/>
              <a:gd name="adj2" fmla="val -105"/>
            </a:avLst>
          </a:prstGeom>
          <a:solidFill>
            <a:srgbClr val="FFFFFF"/>
          </a:solidFill>
          <a:ln w="9525" cap="flat" cmpd="sng">
            <a:solidFill>
              <a:srgbClr val="FF99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1" dirty="0">
              <a:latin typeface="Play"/>
              <a:ea typeface="Play"/>
              <a:cs typeface="Play"/>
              <a:sym typeface="Play"/>
            </a:endParaRPr>
          </a:p>
          <a:p>
            <a:pPr marL="0" marR="0" lvl="0" indent="0" algn="l" rtl="0">
              <a:lnSpc>
                <a:spcPct val="100000"/>
              </a:lnSpc>
              <a:spcBef>
                <a:spcPts val="0"/>
              </a:spcBef>
              <a:spcAft>
                <a:spcPts val="0"/>
              </a:spcAft>
              <a:buClr>
                <a:srgbClr val="000000"/>
              </a:buClr>
              <a:buSzPts val="2100"/>
              <a:buFont typeface="Arial"/>
              <a:buNone/>
            </a:pPr>
            <a:r>
              <a:rPr lang="es-CO" sz="2100" b="1" i="0" u="none" strike="noStrike" cap="none" dirty="0">
                <a:solidFill>
                  <a:schemeClr val="tx1">
                    <a:lumMod val="50000"/>
                    <a:lumOff val="50000"/>
                  </a:schemeClr>
                </a:solidFill>
                <a:latin typeface="Roboto"/>
                <a:ea typeface="Play"/>
                <a:cs typeface="Play"/>
                <a:sym typeface="Play"/>
              </a:rPr>
              <a:t>Tipos de solidaridad</a:t>
            </a:r>
            <a:endParaRPr sz="2100" b="1" i="0" u="none" strike="noStrike" cap="none" dirty="0">
              <a:solidFill>
                <a:schemeClr val="tx1">
                  <a:lumMod val="50000"/>
                  <a:lumOff val="50000"/>
                </a:schemeClr>
              </a:solidFill>
              <a:latin typeface="Roboto"/>
              <a:ea typeface="Play"/>
              <a:cs typeface="Play"/>
              <a:sym typeface="Play"/>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dirty="0">
              <a:solidFill>
                <a:schemeClr val="tx1">
                  <a:lumMod val="50000"/>
                  <a:lumOff val="50000"/>
                </a:schemeClr>
              </a:solidFill>
              <a:latin typeface="Roboto"/>
              <a:ea typeface="Play"/>
              <a:cs typeface="Play"/>
              <a:sym typeface="Play"/>
            </a:endParaRPr>
          </a:p>
          <a:p>
            <a:pPr marL="342900" marR="0" lvl="0" indent="-298450" algn="l" rtl="0">
              <a:lnSpc>
                <a:spcPct val="100000"/>
              </a:lnSpc>
              <a:spcBef>
                <a:spcPts val="0"/>
              </a:spcBef>
              <a:spcAft>
                <a:spcPts val="0"/>
              </a:spcAft>
              <a:buClr>
                <a:srgbClr val="000000"/>
              </a:buClr>
              <a:buSzPts val="2100"/>
              <a:buFont typeface="Play"/>
              <a:buChar char="●"/>
            </a:pPr>
            <a:r>
              <a:rPr lang="es-CO" sz="2100" i="0" u="none" strike="noStrike" cap="none" dirty="0">
                <a:solidFill>
                  <a:schemeClr val="tx1">
                    <a:lumMod val="50000"/>
                    <a:lumOff val="50000"/>
                  </a:schemeClr>
                </a:solidFill>
                <a:latin typeface="Roboto"/>
                <a:ea typeface="Play"/>
                <a:cs typeface="Play"/>
                <a:sym typeface="Play"/>
              </a:rPr>
              <a:t>Beneficiario de la obra</a:t>
            </a:r>
            <a:endParaRPr sz="2100" i="0" u="none" strike="noStrike" cap="none" dirty="0">
              <a:solidFill>
                <a:schemeClr val="tx1">
                  <a:lumMod val="50000"/>
                  <a:lumOff val="50000"/>
                </a:schemeClr>
              </a:solidFill>
              <a:latin typeface="Roboto"/>
              <a:ea typeface="Play"/>
              <a:cs typeface="Play"/>
              <a:sym typeface="Play"/>
            </a:endParaRPr>
          </a:p>
          <a:p>
            <a:pPr marL="342900" marR="0" lvl="0" indent="-298450" algn="l" rtl="0">
              <a:lnSpc>
                <a:spcPct val="100000"/>
              </a:lnSpc>
              <a:spcBef>
                <a:spcPts val="0"/>
              </a:spcBef>
              <a:spcAft>
                <a:spcPts val="0"/>
              </a:spcAft>
              <a:buClr>
                <a:srgbClr val="000000"/>
              </a:buClr>
              <a:buSzPts val="2100"/>
              <a:buFont typeface="Play"/>
              <a:buChar char="●"/>
            </a:pPr>
            <a:r>
              <a:rPr lang="es-CO" sz="2100" i="0" u="none" strike="noStrike" cap="none" dirty="0">
                <a:solidFill>
                  <a:schemeClr val="tx1">
                    <a:lumMod val="50000"/>
                    <a:lumOff val="50000"/>
                  </a:schemeClr>
                </a:solidFill>
                <a:latin typeface="Roboto"/>
                <a:ea typeface="Play"/>
                <a:cs typeface="Play"/>
                <a:sym typeface="Play"/>
              </a:rPr>
              <a:t>Sociedad matriz o controlante</a:t>
            </a:r>
            <a:endParaRPr sz="2100" i="0" u="none" strike="noStrike" cap="none" dirty="0">
              <a:solidFill>
                <a:schemeClr val="tx1">
                  <a:lumMod val="50000"/>
                  <a:lumOff val="50000"/>
                </a:schemeClr>
              </a:solidFill>
              <a:latin typeface="Roboto"/>
              <a:ea typeface="Play"/>
              <a:cs typeface="Play"/>
              <a:sym typeface="Play"/>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dirty="0">
              <a:solidFill>
                <a:schemeClr val="tx1">
                  <a:lumMod val="50000"/>
                  <a:lumOff val="50000"/>
                </a:schemeClr>
              </a:solidFill>
              <a:latin typeface="Roboto"/>
              <a:ea typeface="Play"/>
              <a:cs typeface="Play"/>
              <a:sym typeface="Play"/>
            </a:endParaRPr>
          </a:p>
          <a:p>
            <a:pPr marL="0" marR="0" lvl="0" indent="0" algn="l" rtl="0">
              <a:lnSpc>
                <a:spcPct val="100000"/>
              </a:lnSpc>
              <a:spcBef>
                <a:spcPts val="0"/>
              </a:spcBef>
              <a:spcAft>
                <a:spcPts val="0"/>
              </a:spcAft>
              <a:buClr>
                <a:srgbClr val="000000"/>
              </a:buClr>
              <a:buSzPts val="2100"/>
              <a:buFont typeface="Arial"/>
              <a:buNone/>
            </a:pPr>
            <a:r>
              <a:rPr lang="es-CO" sz="2100" b="1" i="0" u="none" strike="noStrike" cap="none" dirty="0">
                <a:solidFill>
                  <a:schemeClr val="tx1">
                    <a:lumMod val="50000"/>
                    <a:lumOff val="50000"/>
                  </a:schemeClr>
                </a:solidFill>
                <a:latin typeface="Roboto"/>
                <a:ea typeface="Play"/>
                <a:cs typeface="Play"/>
                <a:sym typeface="Play"/>
              </a:rPr>
              <a:t>Alcance de la solidaridad</a:t>
            </a:r>
            <a:endParaRPr sz="2100" b="1" i="0" u="none" strike="noStrike" cap="none" dirty="0">
              <a:solidFill>
                <a:schemeClr val="tx1">
                  <a:lumMod val="50000"/>
                  <a:lumOff val="50000"/>
                </a:schemeClr>
              </a:solidFill>
              <a:latin typeface="Roboto"/>
              <a:ea typeface="Play"/>
              <a:cs typeface="Play"/>
              <a:sym typeface="Play"/>
            </a:endParaRPr>
          </a:p>
          <a:p>
            <a:pPr marL="0" marR="0" lvl="0" indent="0" algn="l" rtl="0">
              <a:lnSpc>
                <a:spcPct val="100000"/>
              </a:lnSpc>
              <a:spcBef>
                <a:spcPts val="0"/>
              </a:spcBef>
              <a:spcAft>
                <a:spcPts val="0"/>
              </a:spcAft>
              <a:buClr>
                <a:srgbClr val="000000"/>
              </a:buClr>
              <a:buSzPts val="2100"/>
              <a:buFont typeface="Arial"/>
              <a:buNone/>
            </a:pPr>
            <a:endParaRPr sz="2100" i="0" u="none" strike="noStrike" cap="none" dirty="0">
              <a:solidFill>
                <a:schemeClr val="tx1">
                  <a:lumMod val="50000"/>
                  <a:lumOff val="50000"/>
                </a:schemeClr>
              </a:solidFill>
              <a:latin typeface="Roboto"/>
              <a:ea typeface="Play"/>
              <a:cs typeface="Play"/>
              <a:sym typeface="Play"/>
            </a:endParaRPr>
          </a:p>
          <a:p>
            <a:pPr marL="342900" marR="0" lvl="0" indent="-298450" algn="l" rtl="0">
              <a:lnSpc>
                <a:spcPct val="100000"/>
              </a:lnSpc>
              <a:spcBef>
                <a:spcPts val="0"/>
              </a:spcBef>
              <a:spcAft>
                <a:spcPts val="0"/>
              </a:spcAft>
              <a:buClr>
                <a:srgbClr val="000000"/>
              </a:buClr>
              <a:buSzPts val="2100"/>
              <a:buFont typeface="Play"/>
              <a:buChar char="●"/>
            </a:pPr>
            <a:r>
              <a:rPr lang="es-CO" sz="2100" i="0" u="none" strike="noStrike" cap="none" dirty="0">
                <a:solidFill>
                  <a:schemeClr val="tx1">
                    <a:lumMod val="50000"/>
                    <a:lumOff val="50000"/>
                  </a:schemeClr>
                </a:solidFill>
                <a:latin typeface="Roboto"/>
                <a:ea typeface="Play"/>
                <a:cs typeface="Play"/>
                <a:sym typeface="Play"/>
              </a:rPr>
              <a:t>Deber de cuidado</a:t>
            </a:r>
            <a:endParaRPr sz="2100" i="0" u="none" strike="noStrike" cap="none" dirty="0">
              <a:solidFill>
                <a:schemeClr val="tx1">
                  <a:lumMod val="50000"/>
                  <a:lumOff val="50000"/>
                </a:schemeClr>
              </a:solidFill>
              <a:latin typeface="Roboto"/>
              <a:ea typeface="Play"/>
              <a:cs typeface="Play"/>
              <a:sym typeface="Play"/>
            </a:endParaRPr>
          </a:p>
          <a:p>
            <a:pPr marL="342900" marR="0" lvl="0" indent="-298450" algn="l" rtl="0">
              <a:lnSpc>
                <a:spcPct val="100000"/>
              </a:lnSpc>
              <a:spcBef>
                <a:spcPts val="0"/>
              </a:spcBef>
              <a:spcAft>
                <a:spcPts val="0"/>
              </a:spcAft>
              <a:buClr>
                <a:srgbClr val="000000"/>
              </a:buClr>
              <a:buSzPts val="2100"/>
              <a:buFont typeface="Play"/>
              <a:buChar char="●"/>
            </a:pPr>
            <a:r>
              <a:rPr lang="es-CO" sz="2100" i="0" u="none" strike="noStrike" cap="none" dirty="0">
                <a:solidFill>
                  <a:schemeClr val="tx1">
                    <a:lumMod val="50000"/>
                    <a:lumOff val="50000"/>
                  </a:schemeClr>
                </a:solidFill>
                <a:latin typeface="Roboto"/>
                <a:ea typeface="Play"/>
                <a:cs typeface="Play"/>
                <a:sym typeface="Play"/>
              </a:rPr>
              <a:t>Obligaciones en el marco del SG-SST</a:t>
            </a:r>
            <a:endParaRPr sz="2100" i="0" u="none" strike="noStrike" cap="none" dirty="0">
              <a:solidFill>
                <a:schemeClr val="tx1">
                  <a:lumMod val="50000"/>
                  <a:lumOff val="50000"/>
                </a:schemeClr>
              </a:solidFill>
              <a:latin typeface="Roboto"/>
              <a:ea typeface="Play"/>
              <a:cs typeface="Play"/>
              <a:sym typeface="Play"/>
            </a:endParaRPr>
          </a:p>
          <a:p>
            <a:pPr marL="342900" marR="0" lvl="0" indent="-298450" algn="l" rtl="0">
              <a:lnSpc>
                <a:spcPct val="100000"/>
              </a:lnSpc>
              <a:spcBef>
                <a:spcPts val="0"/>
              </a:spcBef>
              <a:spcAft>
                <a:spcPts val="0"/>
              </a:spcAft>
              <a:buClr>
                <a:srgbClr val="000000"/>
              </a:buClr>
              <a:buSzPts val="2100"/>
              <a:buFont typeface="Play"/>
              <a:buChar char="●"/>
            </a:pPr>
            <a:r>
              <a:rPr lang="es-CO" sz="2100" i="0" u="none" strike="noStrike" cap="none" dirty="0">
                <a:solidFill>
                  <a:schemeClr val="tx1">
                    <a:lumMod val="50000"/>
                    <a:lumOff val="50000"/>
                  </a:schemeClr>
                </a:solidFill>
                <a:latin typeface="Roboto"/>
                <a:ea typeface="Play"/>
                <a:cs typeface="Play"/>
                <a:sym typeface="Play"/>
              </a:rPr>
              <a:t>Deber de afiliación</a:t>
            </a:r>
            <a:endParaRPr sz="2100" i="0" u="none" strike="noStrike" cap="none" dirty="0">
              <a:solidFill>
                <a:schemeClr val="tx1">
                  <a:lumMod val="50000"/>
                  <a:lumOff val="50000"/>
                </a:schemeClr>
              </a:solidFill>
              <a:latin typeface="Roboto"/>
              <a:ea typeface="Play"/>
              <a:cs typeface="Play"/>
              <a:sym typeface="Play"/>
            </a:endParaRPr>
          </a:p>
          <a:p>
            <a:pPr marL="342900" marR="0" lvl="0" indent="-298450" algn="l" rtl="0">
              <a:lnSpc>
                <a:spcPct val="100000"/>
              </a:lnSpc>
              <a:spcBef>
                <a:spcPts val="0"/>
              </a:spcBef>
              <a:spcAft>
                <a:spcPts val="0"/>
              </a:spcAft>
              <a:buClr>
                <a:srgbClr val="000000"/>
              </a:buClr>
              <a:buSzPts val="2100"/>
              <a:buFont typeface="Play"/>
              <a:buChar char="●"/>
            </a:pPr>
            <a:r>
              <a:rPr lang="es-CO" sz="2100" i="0" u="none" strike="noStrike" cap="none" dirty="0">
                <a:solidFill>
                  <a:schemeClr val="tx1">
                    <a:lumMod val="50000"/>
                    <a:lumOff val="50000"/>
                  </a:schemeClr>
                </a:solidFill>
                <a:latin typeface="Roboto"/>
                <a:ea typeface="Play"/>
                <a:cs typeface="Play"/>
                <a:sym typeface="Play"/>
              </a:rPr>
              <a:t>Deber de afiliación y pago riesgo IV y V</a:t>
            </a:r>
            <a:endParaRPr sz="2100" i="0" u="none" strike="noStrike" cap="none" dirty="0">
              <a:solidFill>
                <a:schemeClr val="tx1">
                  <a:lumMod val="50000"/>
                  <a:lumOff val="50000"/>
                </a:schemeClr>
              </a:solidFill>
              <a:latin typeface="Roboto"/>
              <a:ea typeface="Play"/>
              <a:cs typeface="Play"/>
              <a:sym typeface="Play"/>
            </a:endParaRPr>
          </a:p>
          <a:p>
            <a:pPr marL="342900" marR="0" lvl="0" indent="-298450" algn="l" rtl="0">
              <a:lnSpc>
                <a:spcPct val="100000"/>
              </a:lnSpc>
              <a:spcBef>
                <a:spcPts val="0"/>
              </a:spcBef>
              <a:spcAft>
                <a:spcPts val="0"/>
              </a:spcAft>
              <a:buClr>
                <a:srgbClr val="000000"/>
              </a:buClr>
              <a:buSzPts val="2100"/>
              <a:buFont typeface="Play"/>
              <a:buChar char="●"/>
            </a:pPr>
            <a:r>
              <a:rPr lang="es-CO" sz="2100" i="0" u="none" strike="noStrike" cap="none" dirty="0">
                <a:solidFill>
                  <a:schemeClr val="tx1">
                    <a:lumMod val="50000"/>
                    <a:lumOff val="50000"/>
                  </a:schemeClr>
                </a:solidFill>
                <a:latin typeface="Roboto"/>
                <a:ea typeface="Play"/>
                <a:cs typeface="Play"/>
                <a:sym typeface="Play"/>
              </a:rPr>
              <a:t>Deber de reporte </a:t>
            </a:r>
            <a:endParaRPr sz="2100" i="0" u="none" strike="noStrike" cap="none" dirty="0">
              <a:solidFill>
                <a:schemeClr val="tx1">
                  <a:lumMod val="50000"/>
                  <a:lumOff val="50000"/>
                </a:schemeClr>
              </a:solidFill>
              <a:latin typeface="Roboto"/>
              <a:ea typeface="Play"/>
              <a:cs typeface="Play"/>
              <a:sym typeface="Play"/>
            </a:endParaRPr>
          </a:p>
          <a:p>
            <a:pPr marL="0" marR="0" lvl="0" indent="0" algn="l" rtl="0">
              <a:lnSpc>
                <a:spcPct val="100000"/>
              </a:lnSpc>
              <a:spcBef>
                <a:spcPts val="0"/>
              </a:spcBef>
              <a:spcAft>
                <a:spcPts val="0"/>
              </a:spcAft>
              <a:buClr>
                <a:srgbClr val="000000"/>
              </a:buClr>
              <a:buSzPts val="2100"/>
              <a:buFont typeface="Arial"/>
              <a:buNone/>
            </a:pPr>
            <a:r>
              <a:rPr lang="es-CO" sz="2100" b="1" i="0" u="none" strike="noStrike" cap="none" dirty="0">
                <a:solidFill>
                  <a:srgbClr val="000000"/>
                </a:solidFill>
                <a:latin typeface="Play"/>
                <a:ea typeface="Play"/>
                <a:cs typeface="Play"/>
                <a:sym typeface="Play"/>
              </a:rPr>
              <a:t> </a:t>
            </a:r>
            <a:endParaRPr sz="2100" b="1" i="0" u="none" strike="noStrike" cap="none" dirty="0">
              <a:solidFill>
                <a:srgbClr val="000000"/>
              </a:solidFill>
              <a:latin typeface="Play"/>
              <a:ea typeface="Play"/>
              <a:cs typeface="Play"/>
              <a:sym typeface="Play"/>
            </a:endParaRPr>
          </a:p>
        </p:txBody>
      </p:sp>
      <p:sp>
        <p:nvSpPr>
          <p:cNvPr id="351" name="Google Shape;351;g21bb86eb112_0_1625"/>
          <p:cNvSpPr txBox="1"/>
          <p:nvPr/>
        </p:nvSpPr>
        <p:spPr>
          <a:xfrm>
            <a:off x="3117050" y="211450"/>
            <a:ext cx="7608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1" i="0" u="none" strike="noStrike" cap="none" dirty="0">
                <a:solidFill>
                  <a:schemeClr val="tx1">
                    <a:lumMod val="50000"/>
                    <a:lumOff val="50000"/>
                  </a:schemeClr>
                </a:solidFill>
                <a:latin typeface="Roboto"/>
                <a:sym typeface="Arial"/>
              </a:rPr>
              <a:t>RESPONSABILIDAD SOLIDARIA</a:t>
            </a:r>
            <a:r>
              <a:rPr lang="es-CO" sz="3600" b="0" i="0" u="none" strike="noStrike" cap="none" dirty="0">
                <a:solidFill>
                  <a:schemeClr val="tx1">
                    <a:lumMod val="50000"/>
                    <a:lumOff val="50000"/>
                  </a:schemeClr>
                </a:solidFill>
                <a:latin typeface="Roboto"/>
                <a:sym typeface="Arial"/>
              </a:rPr>
              <a:t> </a:t>
            </a:r>
            <a:endParaRPr sz="1400" b="0" i="0" u="none" strike="noStrike" cap="none" dirty="0">
              <a:solidFill>
                <a:schemeClr val="tx1">
                  <a:lumMod val="50000"/>
                  <a:lumOff val="50000"/>
                </a:schemeClr>
              </a:solidFill>
              <a:latin typeface="Roboto"/>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1bb86eb112_0_16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57" name="Google Shape;357;g21bb86eb112_0_16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58" name="Google Shape;358;g21bb86eb112_0_1640"/>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359" name="Google Shape;359;g21bb86eb112_0_1640"/>
          <p:cNvSpPr txBox="1"/>
          <p:nvPr/>
        </p:nvSpPr>
        <p:spPr>
          <a:xfrm>
            <a:off x="3036100" y="89300"/>
            <a:ext cx="8786700" cy="1736400"/>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000000"/>
              </a:buClr>
              <a:buSzPts val="2800"/>
              <a:buFont typeface="Arial"/>
              <a:buNone/>
            </a:pPr>
            <a:r>
              <a:rPr lang="es-CO" sz="2400" b="1" u="none" strike="noStrike" cap="none" dirty="0">
                <a:solidFill>
                  <a:schemeClr val="tx1">
                    <a:lumMod val="50000"/>
                    <a:lumOff val="50000"/>
                  </a:schemeClr>
                </a:solidFill>
                <a:latin typeface="Roboto"/>
                <a:ea typeface="Play"/>
                <a:cs typeface="Play"/>
                <a:sym typeface="Play"/>
              </a:rPr>
              <a:t>¿Qué significa la prestación de servicios personales relacionados con las funciones de la entidad contratante?</a:t>
            </a:r>
            <a:endParaRPr sz="2400" u="none" strike="noStrike" cap="none" dirty="0">
              <a:solidFill>
                <a:schemeClr val="tx1">
                  <a:lumMod val="50000"/>
                  <a:lumOff val="50000"/>
                </a:schemeClr>
              </a:solidFill>
              <a:latin typeface="Roboto"/>
              <a:ea typeface="Play"/>
              <a:cs typeface="Play"/>
              <a:sym typeface="Play"/>
            </a:endParaRPr>
          </a:p>
        </p:txBody>
      </p:sp>
      <p:sp>
        <p:nvSpPr>
          <p:cNvPr id="360" name="Google Shape;360;g21bb86eb112_0_1640"/>
          <p:cNvSpPr txBox="1"/>
          <p:nvPr/>
        </p:nvSpPr>
        <p:spPr>
          <a:xfrm>
            <a:off x="3161968" y="1825625"/>
            <a:ext cx="8712000" cy="3831558"/>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000000"/>
              </a:buClr>
              <a:buSzPts val="1100"/>
              <a:buFont typeface="Arial"/>
              <a:buNone/>
            </a:pPr>
            <a:endParaRPr sz="2000" i="0" u="none" strike="noStrike" cap="none" dirty="0">
              <a:solidFill>
                <a:schemeClr val="dk1"/>
              </a:solidFill>
              <a:latin typeface="Play"/>
              <a:ea typeface="Play"/>
              <a:cs typeface="Play"/>
              <a:sym typeface="Play"/>
            </a:endParaRPr>
          </a:p>
          <a:p>
            <a:pPr marL="0" marR="0" lvl="0" indent="0" algn="just" rtl="0">
              <a:lnSpc>
                <a:spcPct val="115000"/>
              </a:lnSpc>
              <a:spcBef>
                <a:spcPts val="0"/>
              </a:spcBef>
              <a:spcAft>
                <a:spcPts val="0"/>
              </a:spcAft>
              <a:buClr>
                <a:srgbClr val="000000"/>
              </a:buClr>
              <a:buSzPts val="1100"/>
              <a:buFont typeface="Arial"/>
              <a:buNone/>
            </a:pPr>
            <a:endParaRPr sz="2000" i="0" u="none" strike="noStrike" cap="none" dirty="0">
              <a:solidFill>
                <a:schemeClr val="dk1"/>
              </a:solidFill>
              <a:latin typeface="Play"/>
              <a:ea typeface="Play"/>
              <a:cs typeface="Play"/>
              <a:sym typeface="Play"/>
            </a:endParaRPr>
          </a:p>
          <a:p>
            <a:pPr marL="82550" marR="0" lvl="0" algn="just" rtl="0">
              <a:lnSpc>
                <a:spcPct val="115000"/>
              </a:lnSpc>
              <a:spcBef>
                <a:spcPts val="0"/>
              </a:spcBef>
              <a:spcAft>
                <a:spcPts val="0"/>
              </a:spcAft>
              <a:buClr>
                <a:schemeClr val="dk1"/>
              </a:buClr>
              <a:buSzPts val="2300"/>
            </a:pPr>
            <a:r>
              <a:rPr lang="es-CO" sz="2000" i="0" u="none" strike="noStrike" cap="none" dirty="0">
                <a:solidFill>
                  <a:schemeClr val="tx1">
                    <a:lumMod val="50000"/>
                    <a:lumOff val="50000"/>
                  </a:schemeClr>
                </a:solidFill>
                <a:latin typeface="Roboto"/>
                <a:ea typeface="Play"/>
                <a:cs typeface="Play"/>
                <a:sym typeface="Play"/>
              </a:rPr>
              <a:t>Que se trate de elementos distintivos del negocio y que hacen parte de la determinación de la cadena productiva para obtener el producto final.</a:t>
            </a:r>
          </a:p>
          <a:p>
            <a:pPr marL="82550" marR="0" lvl="0" algn="just" rtl="0">
              <a:lnSpc>
                <a:spcPct val="115000"/>
              </a:lnSpc>
              <a:spcBef>
                <a:spcPts val="0"/>
              </a:spcBef>
              <a:spcAft>
                <a:spcPts val="0"/>
              </a:spcAft>
              <a:buClr>
                <a:schemeClr val="dk1"/>
              </a:buClr>
              <a:buSzPts val="2300"/>
            </a:pPr>
            <a:endParaRPr sz="2000" i="0" u="none" strike="noStrike" cap="none" dirty="0">
              <a:solidFill>
                <a:schemeClr val="tx1">
                  <a:lumMod val="50000"/>
                  <a:lumOff val="50000"/>
                </a:schemeClr>
              </a:solidFill>
              <a:latin typeface="Roboto"/>
              <a:ea typeface="Play"/>
              <a:cs typeface="Play"/>
              <a:sym typeface="Play"/>
            </a:endParaRPr>
          </a:p>
          <a:p>
            <a:pPr marL="82550" marR="0" lvl="0" algn="just" rtl="0">
              <a:lnSpc>
                <a:spcPct val="115000"/>
              </a:lnSpc>
              <a:spcBef>
                <a:spcPts val="0"/>
              </a:spcBef>
              <a:spcAft>
                <a:spcPts val="0"/>
              </a:spcAft>
              <a:buClr>
                <a:schemeClr val="dk1"/>
              </a:buClr>
              <a:buSzPts val="2300"/>
            </a:pPr>
            <a:r>
              <a:rPr lang="es-CO" sz="2000" i="0" u="none" strike="noStrike" cap="none" dirty="0">
                <a:solidFill>
                  <a:schemeClr val="tx1">
                    <a:lumMod val="50000"/>
                    <a:lumOff val="50000"/>
                  </a:schemeClr>
                </a:solidFill>
                <a:latin typeface="Roboto"/>
                <a:ea typeface="Play"/>
                <a:cs typeface="Play"/>
                <a:sym typeface="Play"/>
              </a:rPr>
              <a:t>Que haga parte de las etapas graduales que conforman un sólo proceso industrial.</a:t>
            </a:r>
          </a:p>
          <a:p>
            <a:pPr marL="82550" marR="0" lvl="0" algn="just" rtl="0">
              <a:lnSpc>
                <a:spcPct val="115000"/>
              </a:lnSpc>
              <a:spcBef>
                <a:spcPts val="0"/>
              </a:spcBef>
              <a:spcAft>
                <a:spcPts val="0"/>
              </a:spcAft>
              <a:buClr>
                <a:schemeClr val="dk1"/>
              </a:buClr>
              <a:buSzPts val="2300"/>
            </a:pPr>
            <a:endParaRPr sz="2000" i="0" u="none" strike="noStrike" cap="none" dirty="0">
              <a:solidFill>
                <a:schemeClr val="tx1">
                  <a:lumMod val="50000"/>
                  <a:lumOff val="50000"/>
                </a:schemeClr>
              </a:solidFill>
              <a:latin typeface="Roboto"/>
              <a:ea typeface="Play"/>
              <a:cs typeface="Play"/>
              <a:sym typeface="Play"/>
            </a:endParaRPr>
          </a:p>
          <a:p>
            <a:pPr marL="82550" marR="0" lvl="0" algn="just" rtl="0">
              <a:lnSpc>
                <a:spcPct val="115000"/>
              </a:lnSpc>
              <a:spcBef>
                <a:spcPts val="0"/>
              </a:spcBef>
              <a:spcAft>
                <a:spcPts val="0"/>
              </a:spcAft>
              <a:buClr>
                <a:schemeClr val="dk1"/>
              </a:buClr>
              <a:buSzPts val="2300"/>
            </a:pPr>
            <a:r>
              <a:rPr lang="es-CO" sz="2000" i="0" u="none" strike="noStrike" cap="none" dirty="0">
                <a:solidFill>
                  <a:schemeClr val="tx1">
                    <a:lumMod val="50000"/>
                    <a:lumOff val="50000"/>
                  </a:schemeClr>
                </a:solidFill>
                <a:latin typeface="Roboto"/>
                <a:ea typeface="Play"/>
                <a:cs typeface="Play"/>
                <a:sym typeface="Play"/>
              </a:rPr>
              <a:t>Que se trate de una actividad que sea parte de un todo para alcanzar el objetivo de la empresa.</a:t>
            </a:r>
          </a:p>
          <a:p>
            <a:pPr marL="82550" marR="0" lvl="0" algn="just" rtl="0">
              <a:lnSpc>
                <a:spcPct val="115000"/>
              </a:lnSpc>
              <a:spcBef>
                <a:spcPts val="0"/>
              </a:spcBef>
              <a:spcAft>
                <a:spcPts val="0"/>
              </a:spcAft>
              <a:buClr>
                <a:schemeClr val="dk1"/>
              </a:buClr>
              <a:buSzPts val="2300"/>
            </a:pPr>
            <a:endParaRPr sz="2000" i="0" u="none" strike="noStrike" cap="none" dirty="0">
              <a:solidFill>
                <a:schemeClr val="tx1">
                  <a:lumMod val="50000"/>
                  <a:lumOff val="50000"/>
                </a:schemeClr>
              </a:solidFill>
              <a:latin typeface="Roboto"/>
              <a:ea typeface="Play"/>
              <a:cs typeface="Play"/>
              <a:sym typeface="Play"/>
            </a:endParaRPr>
          </a:p>
          <a:p>
            <a:pPr marL="82550" marR="0" lvl="0" algn="just" rtl="0">
              <a:lnSpc>
                <a:spcPct val="115000"/>
              </a:lnSpc>
              <a:spcBef>
                <a:spcPts val="0"/>
              </a:spcBef>
              <a:spcAft>
                <a:spcPts val="0"/>
              </a:spcAft>
              <a:buClr>
                <a:schemeClr val="dk1"/>
              </a:buClr>
              <a:buSzPts val="2300"/>
            </a:pPr>
            <a:r>
              <a:rPr lang="es-CO" sz="2000" i="0" u="none" strike="noStrike" cap="none" dirty="0">
                <a:solidFill>
                  <a:schemeClr val="tx1">
                    <a:lumMod val="50000"/>
                    <a:lumOff val="50000"/>
                  </a:schemeClr>
                </a:solidFill>
                <a:latin typeface="Roboto"/>
                <a:ea typeface="Play"/>
                <a:cs typeface="Play"/>
                <a:sym typeface="Play"/>
              </a:rPr>
              <a:t>Que forme parte de la empresa como piezas para conseguir el objeto social de la misma, es decir, aquellos elementos que sirvan como soporte o sean normales para la actividad de la empresa.</a:t>
            </a:r>
            <a:endParaRPr sz="20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50000"/>
              </a:lnSpc>
              <a:spcBef>
                <a:spcPts val="600"/>
              </a:spcBef>
              <a:spcAft>
                <a:spcPts val="0"/>
              </a:spcAft>
              <a:buClr>
                <a:srgbClr val="000000"/>
              </a:buClr>
              <a:buSzPts val="11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90000"/>
              </a:lnSpc>
              <a:spcBef>
                <a:spcPts val="0"/>
              </a:spcBef>
              <a:spcAft>
                <a:spcPts val="0"/>
              </a:spcAft>
              <a:buClr>
                <a:srgbClr val="595959"/>
              </a:buClr>
              <a:buSzPts val="3959"/>
              <a:buFont typeface="Arial"/>
              <a:buNone/>
            </a:pPr>
            <a:endParaRPr sz="2800" b="0" i="0" u="none" strike="noStrike" cap="none" dirty="0">
              <a:solidFill>
                <a:srgbClr val="595959"/>
              </a:solidFill>
              <a:latin typeface="Arial"/>
              <a:ea typeface="Arial"/>
              <a:cs typeface="Arial"/>
              <a:sym typeface="Arial"/>
            </a:endParaRPr>
          </a:p>
        </p:txBody>
      </p:sp>
      <p:pic>
        <p:nvPicPr>
          <p:cNvPr id="7" name="Picture 2" descr="clip de papel icono">
            <a:extLst>
              <a:ext uri="{FF2B5EF4-FFF2-40B4-BE49-F238E27FC236}">
                <a16:creationId xmlns:a16="http://schemas.microsoft.com/office/drawing/2014/main" id="{02C2DB27-C976-47A7-A0AA-F285EC205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932" y="1698191"/>
            <a:ext cx="334002" cy="334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lip de papel icono">
            <a:extLst>
              <a:ext uri="{FF2B5EF4-FFF2-40B4-BE49-F238E27FC236}">
                <a16:creationId xmlns:a16="http://schemas.microsoft.com/office/drawing/2014/main" id="{C7F03778-2F93-4B8A-B1C1-0756E7226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932" y="2773457"/>
            <a:ext cx="334002" cy="334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lip de papel icono">
            <a:extLst>
              <a:ext uri="{FF2B5EF4-FFF2-40B4-BE49-F238E27FC236}">
                <a16:creationId xmlns:a16="http://schemas.microsoft.com/office/drawing/2014/main" id="{7FB27A7D-6A26-4C21-987B-5275F13B5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932" y="3768518"/>
            <a:ext cx="334002" cy="3340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lip de papel icono">
            <a:extLst>
              <a:ext uri="{FF2B5EF4-FFF2-40B4-BE49-F238E27FC236}">
                <a16:creationId xmlns:a16="http://schemas.microsoft.com/office/drawing/2014/main" id="{690F4B63-141C-4591-B895-32C53ADE2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967" y="4933084"/>
            <a:ext cx="334002" cy="33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1bb86eb112_0_16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66" name="Google Shape;366;g21bb86eb112_0_164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7" name="Google Shape;367;g21bb86eb112_0_1647"/>
          <p:cNvPicPr preferRelativeResize="0"/>
          <p:nvPr/>
        </p:nvPicPr>
        <p:blipFill rotWithShape="1">
          <a:blip r:embed="rId3">
            <a:alphaModFix/>
          </a:blip>
          <a:srcRect/>
          <a:stretch/>
        </p:blipFill>
        <p:spPr>
          <a:xfrm>
            <a:off x="0" y="-12700"/>
            <a:ext cx="12244393" cy="6858000"/>
          </a:xfrm>
          <a:prstGeom prst="rect">
            <a:avLst/>
          </a:prstGeom>
          <a:noFill/>
          <a:ln>
            <a:noFill/>
          </a:ln>
        </p:spPr>
      </p:pic>
      <p:sp>
        <p:nvSpPr>
          <p:cNvPr id="368" name="Google Shape;368;g21bb86eb112_0_1647"/>
          <p:cNvSpPr txBox="1"/>
          <p:nvPr/>
        </p:nvSpPr>
        <p:spPr>
          <a:xfrm>
            <a:off x="3107525" y="458057"/>
            <a:ext cx="87462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000" b="1" u="sng" dirty="0">
                <a:solidFill>
                  <a:schemeClr val="tx1">
                    <a:lumMod val="50000"/>
                    <a:lumOff val="50000"/>
                  </a:schemeClr>
                </a:solidFill>
                <a:latin typeface="Roboto"/>
                <a:ea typeface="Play"/>
                <a:cs typeface="Play"/>
                <a:sym typeface="Play"/>
              </a:rPr>
              <a:t>AUSENCIA DE AFILIACIÓN </a:t>
            </a:r>
            <a:r>
              <a:rPr lang="es-CO" sz="2000" b="1" dirty="0">
                <a:solidFill>
                  <a:schemeClr val="tx1">
                    <a:lumMod val="50000"/>
                    <a:lumOff val="50000"/>
                  </a:schemeClr>
                </a:solidFill>
                <a:latin typeface="Roboto"/>
                <a:ea typeface="Play"/>
                <a:cs typeface="Play"/>
                <a:sym typeface="Play"/>
              </a:rPr>
              <a:t>- TRASLADO DEL RIESGO OBJETIVO</a:t>
            </a:r>
            <a:endParaRPr sz="2000" dirty="0">
              <a:solidFill>
                <a:schemeClr val="tx1">
                  <a:lumMod val="50000"/>
                  <a:lumOff val="50000"/>
                </a:schemeClr>
              </a:solidFill>
              <a:latin typeface="Roboto"/>
              <a:ea typeface="Play"/>
              <a:cs typeface="Play"/>
              <a:sym typeface="Play"/>
            </a:endParaRPr>
          </a:p>
        </p:txBody>
      </p:sp>
      <p:sp>
        <p:nvSpPr>
          <p:cNvPr id="369" name="Google Shape;369;g21bb86eb112_0_1647"/>
          <p:cNvSpPr txBox="1"/>
          <p:nvPr/>
        </p:nvSpPr>
        <p:spPr>
          <a:xfrm>
            <a:off x="3107525" y="912788"/>
            <a:ext cx="87462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300" dirty="0">
                <a:solidFill>
                  <a:schemeClr val="tx1">
                    <a:lumMod val="50000"/>
                    <a:lumOff val="50000"/>
                  </a:schemeClr>
                </a:solidFill>
                <a:latin typeface="Roboto"/>
                <a:ea typeface="Play"/>
                <a:cs typeface="Play"/>
                <a:sym typeface="Play"/>
              </a:rPr>
              <a:t>Se trasladan las prestaciones al obligado con el deber de afiliar.</a:t>
            </a:r>
            <a:endParaRPr sz="1200" dirty="0">
              <a:solidFill>
                <a:schemeClr val="tx1">
                  <a:lumMod val="50000"/>
                  <a:lumOff val="50000"/>
                </a:schemeClr>
              </a:solidFill>
              <a:latin typeface="Roboto"/>
              <a:ea typeface="Play"/>
              <a:cs typeface="Play"/>
              <a:sym typeface="Play"/>
            </a:endParaRPr>
          </a:p>
        </p:txBody>
      </p:sp>
      <p:sp>
        <p:nvSpPr>
          <p:cNvPr id="370" name="Google Shape;370;g21bb86eb112_0_1647"/>
          <p:cNvSpPr txBox="1"/>
          <p:nvPr/>
        </p:nvSpPr>
        <p:spPr>
          <a:xfrm>
            <a:off x="3107525" y="1645633"/>
            <a:ext cx="830554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000" b="1" u="sng" dirty="0">
                <a:solidFill>
                  <a:schemeClr val="tx1">
                    <a:lumMod val="50000"/>
                    <a:lumOff val="50000"/>
                  </a:schemeClr>
                </a:solidFill>
                <a:latin typeface="Roboto"/>
                <a:sym typeface="Play"/>
              </a:rPr>
              <a:t>AUSENCIA DE PAGO DE LA COTIZACIÓN </a:t>
            </a:r>
            <a:endParaRPr sz="2000" b="1" u="sng" dirty="0">
              <a:solidFill>
                <a:schemeClr val="tx1">
                  <a:lumMod val="50000"/>
                  <a:lumOff val="50000"/>
                </a:schemeClr>
              </a:solidFill>
              <a:latin typeface="Roboto"/>
              <a:sym typeface="Play"/>
            </a:endParaRPr>
          </a:p>
        </p:txBody>
      </p:sp>
      <p:sp>
        <p:nvSpPr>
          <p:cNvPr id="371" name="Google Shape;371;g21bb86eb112_0_1647"/>
          <p:cNvSpPr txBox="1"/>
          <p:nvPr/>
        </p:nvSpPr>
        <p:spPr>
          <a:xfrm>
            <a:off x="3107525" y="2068650"/>
            <a:ext cx="89772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400" dirty="0">
                <a:solidFill>
                  <a:schemeClr val="tx1">
                    <a:lumMod val="50000"/>
                    <a:lumOff val="50000"/>
                  </a:schemeClr>
                </a:solidFill>
                <a:latin typeface="Roboto"/>
                <a:ea typeface="Play"/>
                <a:cs typeface="Play"/>
                <a:sym typeface="Play"/>
              </a:rPr>
              <a:t>Obliga a pagar aportes en mora con sus respectivos intereses. </a:t>
            </a:r>
            <a:endParaRPr sz="2400" dirty="0">
              <a:solidFill>
                <a:schemeClr val="tx1">
                  <a:lumMod val="50000"/>
                  <a:lumOff val="50000"/>
                </a:schemeClr>
              </a:solidFill>
              <a:latin typeface="Roboto"/>
              <a:ea typeface="Play"/>
              <a:cs typeface="Play"/>
              <a:sym typeface="Play"/>
            </a:endParaRPr>
          </a:p>
          <a:p>
            <a:pPr marL="0" lvl="0" indent="0" algn="l" rtl="0">
              <a:spcBef>
                <a:spcPts val="0"/>
              </a:spcBef>
              <a:spcAft>
                <a:spcPts val="0"/>
              </a:spcAft>
              <a:buNone/>
            </a:pPr>
            <a:r>
              <a:rPr lang="es-CO" sz="2400" dirty="0">
                <a:solidFill>
                  <a:schemeClr val="tx1">
                    <a:lumMod val="50000"/>
                    <a:lumOff val="50000"/>
                  </a:schemeClr>
                </a:solidFill>
                <a:latin typeface="Roboto"/>
                <a:ea typeface="Play"/>
                <a:cs typeface="Play"/>
                <a:sym typeface="Play"/>
              </a:rPr>
              <a:t> </a:t>
            </a:r>
            <a:endParaRPr sz="2400" dirty="0">
              <a:solidFill>
                <a:schemeClr val="tx1">
                  <a:lumMod val="50000"/>
                  <a:lumOff val="50000"/>
                </a:schemeClr>
              </a:solidFill>
              <a:latin typeface="Roboto"/>
              <a:ea typeface="Play"/>
              <a:cs typeface="Play"/>
              <a:sym typeface="Play"/>
            </a:endParaRPr>
          </a:p>
          <a:p>
            <a:pPr marL="0" lvl="0" indent="0" algn="l" rtl="0">
              <a:spcBef>
                <a:spcPts val="0"/>
              </a:spcBef>
              <a:spcAft>
                <a:spcPts val="0"/>
              </a:spcAft>
              <a:buNone/>
            </a:pPr>
            <a:r>
              <a:rPr lang="es-CO" sz="2400" dirty="0">
                <a:solidFill>
                  <a:schemeClr val="tx1">
                    <a:lumMod val="50000"/>
                    <a:lumOff val="50000"/>
                  </a:schemeClr>
                </a:solidFill>
                <a:latin typeface="Roboto"/>
                <a:ea typeface="Play"/>
                <a:cs typeface="Play"/>
                <a:sym typeface="Play"/>
              </a:rPr>
              <a:t>La ARL podrá repetir contra el obligado “proporcionalmente al tiempo de exposición al riesgo … si hubo períodos sin cobertura.”</a:t>
            </a:r>
            <a:endParaRPr sz="2400" dirty="0">
              <a:solidFill>
                <a:schemeClr val="tx1">
                  <a:lumMod val="50000"/>
                  <a:lumOff val="50000"/>
                </a:schemeClr>
              </a:solidFill>
              <a:latin typeface="Roboto"/>
              <a:ea typeface="Play"/>
              <a:cs typeface="Play"/>
              <a:sym typeface="Play"/>
            </a:endParaRPr>
          </a:p>
          <a:p>
            <a:pPr marL="0" lvl="0" indent="0" algn="l" rtl="0">
              <a:spcBef>
                <a:spcPts val="0"/>
              </a:spcBef>
              <a:spcAft>
                <a:spcPts val="0"/>
              </a:spcAft>
              <a:buNone/>
            </a:pPr>
            <a:endParaRPr sz="2400" dirty="0">
              <a:solidFill>
                <a:schemeClr val="tx1">
                  <a:lumMod val="50000"/>
                  <a:lumOff val="50000"/>
                </a:schemeClr>
              </a:solidFill>
              <a:latin typeface="Roboto"/>
              <a:ea typeface="Play"/>
              <a:cs typeface="Play"/>
              <a:sym typeface="Play"/>
            </a:endParaRPr>
          </a:p>
          <a:p>
            <a:pPr marL="0" lvl="0" indent="0" algn="l" rtl="0">
              <a:spcBef>
                <a:spcPts val="0"/>
              </a:spcBef>
              <a:spcAft>
                <a:spcPts val="0"/>
              </a:spcAft>
              <a:buNone/>
            </a:pPr>
            <a:r>
              <a:rPr lang="es-CO" sz="2400" dirty="0">
                <a:solidFill>
                  <a:schemeClr val="tx1">
                    <a:lumMod val="50000"/>
                    <a:lumOff val="50000"/>
                  </a:schemeClr>
                </a:solidFill>
                <a:latin typeface="Roboto"/>
                <a:ea typeface="Play"/>
                <a:cs typeface="Play"/>
                <a:sym typeface="Play"/>
              </a:rPr>
              <a:t>Quién se encuentre en mora es “responsable de los gastos en que incurra la entidad administradora de riesgos laborales … prestaciones asistenciales … y el pago de prestaciones económicas”.</a:t>
            </a:r>
            <a:endParaRPr sz="2400"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1bb86eb112_0_16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77" name="Google Shape;377;g21bb86eb112_0_16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78" name="Google Shape;378;g21bb86eb112_0_1654"/>
          <p:cNvPicPr preferRelativeResize="0"/>
          <p:nvPr/>
        </p:nvPicPr>
        <p:blipFill rotWithShape="1">
          <a:blip r:embed="rId3">
            <a:alphaModFix/>
          </a:blip>
          <a:srcRect/>
          <a:stretch/>
        </p:blipFill>
        <p:spPr>
          <a:xfrm>
            <a:off x="1" y="0"/>
            <a:ext cx="12191999" cy="6819257"/>
          </a:xfrm>
          <a:prstGeom prst="rect">
            <a:avLst/>
          </a:prstGeom>
          <a:noFill/>
          <a:ln>
            <a:noFill/>
          </a:ln>
        </p:spPr>
      </p:pic>
      <p:sp>
        <p:nvSpPr>
          <p:cNvPr id="379" name="Google Shape;379;g21bb86eb112_0_1654"/>
          <p:cNvSpPr txBox="1"/>
          <p:nvPr/>
        </p:nvSpPr>
        <p:spPr>
          <a:xfrm>
            <a:off x="2873850" y="946675"/>
            <a:ext cx="644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1" i="0" u="none" strike="noStrike" cap="none" dirty="0">
                <a:solidFill>
                  <a:schemeClr val="tx1">
                    <a:lumMod val="50000"/>
                    <a:lumOff val="50000"/>
                  </a:schemeClr>
                </a:solidFill>
                <a:latin typeface="Roboto"/>
                <a:ea typeface="Play"/>
                <a:cs typeface="Play"/>
                <a:sym typeface="Play"/>
              </a:rPr>
              <a:t>Responsabilidad Civil</a:t>
            </a:r>
            <a:endParaRPr sz="2400" b="1" i="0" u="none" strike="noStrike" cap="none" dirty="0">
              <a:solidFill>
                <a:schemeClr val="tx1">
                  <a:lumMod val="50000"/>
                  <a:lumOff val="50000"/>
                </a:schemeClr>
              </a:solidFill>
              <a:latin typeface="Roboto"/>
              <a:ea typeface="Play"/>
              <a:cs typeface="Play"/>
              <a:sym typeface="Play"/>
            </a:endParaRPr>
          </a:p>
        </p:txBody>
      </p:sp>
      <p:sp>
        <p:nvSpPr>
          <p:cNvPr id="380" name="Google Shape;380;g21bb86eb112_0_1654"/>
          <p:cNvSpPr txBox="1"/>
          <p:nvPr/>
        </p:nvSpPr>
        <p:spPr>
          <a:xfrm>
            <a:off x="623850" y="1835533"/>
            <a:ext cx="8694300" cy="5262949"/>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3000"/>
              <a:buFont typeface="Arial"/>
              <a:buNone/>
            </a:pPr>
            <a:r>
              <a:rPr lang="es-CO" sz="3000" b="1" i="0" u="none" strike="noStrike" cap="none" dirty="0">
                <a:solidFill>
                  <a:schemeClr val="tx1">
                    <a:lumMod val="50000"/>
                    <a:lumOff val="50000"/>
                  </a:schemeClr>
                </a:solidFill>
                <a:highlight>
                  <a:srgbClr val="FFFFFF"/>
                </a:highlight>
                <a:latin typeface="Roboto"/>
                <a:ea typeface="Play"/>
                <a:cs typeface="Play"/>
                <a:sym typeface="Play"/>
              </a:rPr>
              <a:t>“Posición de garante,</a:t>
            </a:r>
            <a:r>
              <a:rPr lang="es-CO" sz="3000" i="0" u="none" strike="noStrike" cap="none" dirty="0">
                <a:solidFill>
                  <a:schemeClr val="tx1">
                    <a:lumMod val="50000"/>
                    <a:lumOff val="50000"/>
                  </a:schemeClr>
                </a:solidFill>
                <a:highlight>
                  <a:srgbClr val="FFFFFF"/>
                </a:highlight>
                <a:latin typeface="Roboto"/>
                <a:ea typeface="Play"/>
                <a:cs typeface="Play"/>
                <a:sym typeface="Play"/>
              </a:rPr>
              <a:t> es la situación en que se halla una persona, en virtud de la cual, tiene el deber jurídico concreto de obrar para impedir que se produzca un resultado típico, que es evitable.</a:t>
            </a:r>
          </a:p>
          <a:p>
            <a:pPr marL="0" marR="0" lvl="0" indent="0" algn="just" rtl="0">
              <a:lnSpc>
                <a:spcPct val="100000"/>
              </a:lnSpc>
              <a:spcBef>
                <a:spcPts val="0"/>
              </a:spcBef>
              <a:spcAft>
                <a:spcPts val="0"/>
              </a:spcAft>
              <a:buClr>
                <a:srgbClr val="000000"/>
              </a:buClr>
              <a:buSzPts val="3000"/>
              <a:buFont typeface="Arial"/>
              <a:buNone/>
            </a:pPr>
            <a:endParaRPr lang="es-CO" sz="3000" dirty="0">
              <a:solidFill>
                <a:schemeClr val="tx1">
                  <a:lumMod val="50000"/>
                  <a:lumOff val="50000"/>
                </a:schemeClr>
              </a:solidFill>
              <a:highlight>
                <a:srgbClr val="FFFFFF"/>
              </a:highlight>
              <a:latin typeface="Roboto"/>
              <a:ea typeface="Play"/>
              <a:cs typeface="Play"/>
              <a:sym typeface="Play"/>
            </a:endParaRPr>
          </a:p>
          <a:p>
            <a:pPr marL="0" marR="0" lvl="0" indent="0" algn="just" rtl="0">
              <a:lnSpc>
                <a:spcPct val="100000"/>
              </a:lnSpc>
              <a:spcBef>
                <a:spcPts val="0"/>
              </a:spcBef>
              <a:spcAft>
                <a:spcPts val="0"/>
              </a:spcAft>
              <a:buClr>
                <a:srgbClr val="000000"/>
              </a:buClr>
              <a:buSzPts val="3000"/>
              <a:buFont typeface="Arial"/>
              <a:buNone/>
            </a:pPr>
            <a:r>
              <a:rPr lang="es-CO" sz="3000" i="0" u="none" strike="noStrike" cap="none" dirty="0">
                <a:solidFill>
                  <a:schemeClr val="tx1">
                    <a:lumMod val="50000"/>
                    <a:lumOff val="50000"/>
                  </a:schemeClr>
                </a:solidFill>
                <a:highlight>
                  <a:srgbClr val="FFFFFF"/>
                </a:highlight>
                <a:latin typeface="Roboto"/>
                <a:ea typeface="Play"/>
                <a:cs typeface="Play"/>
                <a:sym typeface="Play"/>
              </a:rPr>
              <a:t>Se aparta de la misma, quien estando obligado incumple ese deber, haciendo surgir un evento lesivo, que podía haber impedido.”</a:t>
            </a:r>
            <a:endParaRPr sz="3000" i="0" u="none" strike="noStrike" cap="none" dirty="0">
              <a:solidFill>
                <a:schemeClr val="tx1">
                  <a:lumMod val="50000"/>
                  <a:lumOff val="50000"/>
                </a:schemeClr>
              </a:solidFill>
              <a:highlight>
                <a:srgbClr val="FFFFFF"/>
              </a:highlight>
              <a:latin typeface="Roboto"/>
              <a:ea typeface="Play"/>
              <a:cs typeface="Play"/>
              <a:sym typeface="Play"/>
            </a:endParaRPr>
          </a:p>
          <a:p>
            <a:pPr marL="0" marR="0" lvl="0" indent="0" algn="just" rtl="0">
              <a:lnSpc>
                <a:spcPct val="100000"/>
              </a:lnSpc>
              <a:spcBef>
                <a:spcPts val="0"/>
              </a:spcBef>
              <a:spcAft>
                <a:spcPts val="0"/>
              </a:spcAft>
              <a:buClr>
                <a:srgbClr val="000000"/>
              </a:buClr>
              <a:buSzPts val="3000"/>
              <a:buFont typeface="Arial"/>
              <a:buNone/>
            </a:pPr>
            <a:endParaRPr sz="3000" i="0" u="none" strike="noStrike" cap="none" dirty="0">
              <a:solidFill>
                <a:schemeClr val="tx1">
                  <a:lumMod val="50000"/>
                  <a:lumOff val="50000"/>
                </a:schemeClr>
              </a:solidFill>
              <a:highlight>
                <a:srgbClr val="FFFFFF"/>
              </a:highlight>
              <a:latin typeface="Roboto"/>
              <a:ea typeface="Play"/>
              <a:cs typeface="Play"/>
              <a:sym typeface="Play"/>
            </a:endParaRPr>
          </a:p>
          <a:p>
            <a:pPr marL="0" marR="0" lvl="0" indent="0" algn="just" rtl="0">
              <a:lnSpc>
                <a:spcPct val="100000"/>
              </a:lnSpc>
              <a:spcBef>
                <a:spcPts val="0"/>
              </a:spcBef>
              <a:spcAft>
                <a:spcPts val="0"/>
              </a:spcAft>
              <a:buClr>
                <a:srgbClr val="000000"/>
              </a:buClr>
              <a:buSzPts val="3000"/>
              <a:buFont typeface="Arial"/>
              <a:buNone/>
            </a:pPr>
            <a:endParaRPr sz="3000" i="0" u="none" strike="noStrike" cap="none" dirty="0">
              <a:solidFill>
                <a:schemeClr val="tx1">
                  <a:lumMod val="50000"/>
                  <a:lumOff val="50000"/>
                </a:schemeClr>
              </a:solidFill>
              <a:highlight>
                <a:srgbClr val="FFFFFF"/>
              </a:highlight>
              <a:latin typeface="Roboto"/>
              <a:ea typeface="Play"/>
              <a:cs typeface="Play"/>
              <a:sym typeface="Play"/>
            </a:endParaRPr>
          </a:p>
          <a:p>
            <a:pPr marL="0" marR="0" lvl="0" indent="0" algn="just" rtl="0">
              <a:lnSpc>
                <a:spcPct val="100000"/>
              </a:lnSpc>
              <a:spcBef>
                <a:spcPts val="0"/>
              </a:spcBef>
              <a:spcAft>
                <a:spcPts val="0"/>
              </a:spcAft>
              <a:buClr>
                <a:srgbClr val="000000"/>
              </a:buClr>
              <a:buSzPts val="3000"/>
              <a:buFont typeface="Arial"/>
              <a:buNone/>
            </a:pPr>
            <a:r>
              <a:rPr lang="es-CO" sz="1800" i="0" u="none" strike="noStrike" cap="none" dirty="0">
                <a:solidFill>
                  <a:schemeClr val="tx1">
                    <a:lumMod val="50000"/>
                    <a:lumOff val="50000"/>
                  </a:schemeClr>
                </a:solidFill>
                <a:highlight>
                  <a:srgbClr val="FFFFFF"/>
                </a:highlight>
                <a:latin typeface="Roboto"/>
                <a:ea typeface="Play"/>
                <a:cs typeface="Play"/>
                <a:sym typeface="Play"/>
              </a:rPr>
              <a:t>C-1184/2008</a:t>
            </a:r>
            <a:endParaRPr sz="1800" i="0" u="none" strike="noStrike" cap="none" dirty="0">
              <a:solidFill>
                <a:schemeClr val="tx1">
                  <a:lumMod val="50000"/>
                  <a:lumOff val="50000"/>
                </a:schemeClr>
              </a:solidFill>
              <a:highlight>
                <a:srgbClr val="FFFFFF"/>
              </a:highlight>
              <a:latin typeface="Roboto"/>
              <a:ea typeface="Play"/>
              <a:cs typeface="Play"/>
              <a:sym typeface="Pl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1bb86eb112_0_18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86" name="Google Shape;386;g21bb86eb112_0_18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87" name="Google Shape;387;g21bb86eb112_0_1850"/>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388" name="Google Shape;388;g21bb86eb112_0_1850"/>
          <p:cNvSpPr txBox="1"/>
          <p:nvPr/>
        </p:nvSpPr>
        <p:spPr>
          <a:xfrm>
            <a:off x="6251725" y="1854867"/>
            <a:ext cx="3610233" cy="184662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s-CO" sz="3600" b="1" i="0" u="none" strike="noStrike" cap="none" dirty="0">
                <a:solidFill>
                  <a:schemeClr val="tx1">
                    <a:lumMod val="50000"/>
                    <a:lumOff val="50000"/>
                  </a:schemeClr>
                </a:solidFill>
                <a:latin typeface="Roboto"/>
                <a:ea typeface="Play"/>
                <a:cs typeface="Play"/>
                <a:sym typeface="Play"/>
              </a:rPr>
              <a:t>Medidas de prevención y control de SST</a:t>
            </a:r>
            <a:endParaRPr sz="3600" b="1" i="0" u="none" strike="noStrike" cap="none" dirty="0">
              <a:solidFill>
                <a:schemeClr val="tx1">
                  <a:lumMod val="50000"/>
                  <a:lumOff val="50000"/>
                </a:schemeClr>
              </a:solidFill>
              <a:latin typeface="Roboto"/>
              <a:ea typeface="Play"/>
              <a:cs typeface="Play"/>
              <a:sym typeface="Play"/>
            </a:endParaRPr>
          </a:p>
        </p:txBody>
      </p:sp>
      <p:pic>
        <p:nvPicPr>
          <p:cNvPr id="389" name="Google Shape;389;g21bb86eb112_0_1850"/>
          <p:cNvPicPr preferRelativeResize="0"/>
          <p:nvPr/>
        </p:nvPicPr>
        <p:blipFill rotWithShape="1">
          <a:blip r:embed="rId4">
            <a:alphaModFix/>
          </a:blip>
          <a:srcRect/>
          <a:stretch/>
        </p:blipFill>
        <p:spPr>
          <a:xfrm>
            <a:off x="844041" y="1109571"/>
            <a:ext cx="5413525" cy="5183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ed65c3ef35_0_1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95" name="Google Shape;395;g2ed65c3ef35_0_1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96" name="Google Shape;396;g2ed65c3ef35_0_125"/>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397" name="Google Shape;397;g2ed65c3ef35_0_125"/>
          <p:cNvSpPr txBox="1"/>
          <p:nvPr/>
        </p:nvSpPr>
        <p:spPr>
          <a:xfrm>
            <a:off x="3949475" y="244925"/>
            <a:ext cx="6249900" cy="61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NEXO CAUSAL</a:t>
            </a:r>
            <a:endParaRPr sz="3600" i="0" u="none" strike="noStrike" cap="none" dirty="0">
              <a:solidFill>
                <a:schemeClr val="tx1">
                  <a:lumMod val="50000"/>
                  <a:lumOff val="50000"/>
                </a:schemeClr>
              </a:solidFill>
              <a:latin typeface="Roboto"/>
              <a:ea typeface="Play"/>
              <a:cs typeface="Play"/>
              <a:sym typeface="Play"/>
            </a:endParaRPr>
          </a:p>
        </p:txBody>
      </p:sp>
      <p:pic>
        <p:nvPicPr>
          <p:cNvPr id="398" name="Google Shape;398;g2ed65c3ef35_0_125"/>
          <p:cNvPicPr preferRelativeResize="0"/>
          <p:nvPr/>
        </p:nvPicPr>
        <p:blipFill rotWithShape="1">
          <a:blip r:embed="rId4">
            <a:alphaModFix/>
          </a:blip>
          <a:srcRect l="3825" t="17988" r="10132" b="18564"/>
          <a:stretch/>
        </p:blipFill>
        <p:spPr>
          <a:xfrm>
            <a:off x="2997200" y="1292875"/>
            <a:ext cx="8710508" cy="1526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 name="Google Shape;399;g2ed65c3ef35_0_125"/>
          <p:cNvSpPr txBox="1"/>
          <p:nvPr/>
        </p:nvSpPr>
        <p:spPr>
          <a:xfrm>
            <a:off x="2744754" y="2953825"/>
            <a:ext cx="9215400" cy="29514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400"/>
              <a:buFont typeface="Arial"/>
              <a:buNone/>
            </a:pPr>
            <a:r>
              <a:rPr lang="es-CO" sz="2200" i="0" u="none" strike="noStrike" cap="none" dirty="0">
                <a:solidFill>
                  <a:schemeClr val="tx1">
                    <a:lumMod val="50000"/>
                    <a:lumOff val="50000"/>
                  </a:schemeClr>
                </a:solidFill>
                <a:latin typeface="Roboto"/>
                <a:ea typeface="Play"/>
                <a:cs typeface="Play"/>
                <a:sym typeface="Play"/>
              </a:rPr>
              <a:t>Debe ser próximo, actual y determinante para que se haya ocasionado el daño. </a:t>
            </a:r>
            <a:endParaRPr sz="22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400"/>
              <a:buFont typeface="Arial"/>
              <a:buNone/>
            </a:pPr>
            <a:endParaRPr sz="22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400"/>
              <a:buFont typeface="Arial"/>
              <a:buNone/>
            </a:pPr>
            <a:r>
              <a:rPr lang="es-CO" sz="2200" i="0" u="none" strike="noStrike" cap="none" dirty="0">
                <a:solidFill>
                  <a:schemeClr val="tx1">
                    <a:lumMod val="50000"/>
                    <a:lumOff val="50000"/>
                  </a:schemeClr>
                </a:solidFill>
                <a:latin typeface="Roboto"/>
                <a:ea typeface="Play"/>
                <a:cs typeface="Play"/>
                <a:sym typeface="Play"/>
              </a:rPr>
              <a:t>Ante la pluralidad de causas, se podrá responder solidariamente, incluso, reduciendo la condena ante la culpa de la víctima, analizando la gravedad de las culpas.</a:t>
            </a:r>
            <a:endParaRPr sz="22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400"/>
              <a:buFont typeface="Arial"/>
              <a:buNone/>
            </a:pPr>
            <a:endParaRPr sz="22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400"/>
              <a:buFont typeface="Arial"/>
              <a:buNone/>
            </a:pPr>
            <a:r>
              <a:rPr lang="es-CO" sz="2200" i="0" u="none" strike="noStrike" cap="none" dirty="0">
                <a:solidFill>
                  <a:schemeClr val="tx1">
                    <a:lumMod val="50000"/>
                    <a:lumOff val="50000"/>
                  </a:schemeClr>
                </a:solidFill>
                <a:latin typeface="Roboto"/>
                <a:ea typeface="Play"/>
                <a:cs typeface="Play"/>
                <a:sym typeface="Play"/>
              </a:rPr>
              <a:t>Siempre responde principalmente el empleador. </a:t>
            </a:r>
            <a:endParaRPr sz="22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1bb86eb112_0_14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17" name="Google Shape;117;g21bb86eb112_0_14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8" name="Google Shape;118;g21bb86eb112_0_1492"/>
          <p:cNvPicPr preferRelativeResize="0"/>
          <p:nvPr/>
        </p:nvPicPr>
        <p:blipFill rotWithShape="1">
          <a:blip r:embed="rId3">
            <a:alphaModFix/>
          </a:blip>
          <a:srcRect/>
          <a:stretch/>
        </p:blipFill>
        <p:spPr>
          <a:xfrm>
            <a:off x="-26196" y="0"/>
            <a:ext cx="12244393" cy="6858000"/>
          </a:xfrm>
          <a:prstGeom prst="rect">
            <a:avLst/>
          </a:prstGeom>
          <a:noFill/>
          <a:ln>
            <a:noFill/>
          </a:ln>
        </p:spPr>
      </p:pic>
      <p:pic>
        <p:nvPicPr>
          <p:cNvPr id="119" name="Google Shape;119;g21bb86eb112_0_1492"/>
          <p:cNvPicPr preferRelativeResize="0"/>
          <p:nvPr/>
        </p:nvPicPr>
        <p:blipFill rotWithShape="1">
          <a:blip r:embed="rId4">
            <a:alphaModFix/>
          </a:blip>
          <a:srcRect l="3147" t="3362" b="4249"/>
          <a:stretch/>
        </p:blipFill>
        <p:spPr>
          <a:xfrm>
            <a:off x="3242733" y="101608"/>
            <a:ext cx="7933665" cy="2912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oogle Shape;127;g21bb86eb112_0_1527">
            <a:extLst>
              <a:ext uri="{FF2B5EF4-FFF2-40B4-BE49-F238E27FC236}">
                <a16:creationId xmlns:a16="http://schemas.microsoft.com/office/drawing/2014/main" id="{3758E902-619B-4BA6-8110-89018A20805E}"/>
              </a:ext>
            </a:extLst>
          </p:cNvPr>
          <p:cNvPicPr preferRelativeResize="0"/>
          <p:nvPr/>
        </p:nvPicPr>
        <p:blipFill rotWithShape="1">
          <a:blip r:embed="rId5">
            <a:alphaModFix/>
          </a:blip>
          <a:srcRect l="2635" t="6495" r="830" b="7807"/>
          <a:stretch/>
        </p:blipFill>
        <p:spPr>
          <a:xfrm>
            <a:off x="2506132" y="3148933"/>
            <a:ext cx="9118917" cy="1480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oogle Shape;135;g21bb86eb112_0_1463">
            <a:extLst>
              <a:ext uri="{FF2B5EF4-FFF2-40B4-BE49-F238E27FC236}">
                <a16:creationId xmlns:a16="http://schemas.microsoft.com/office/drawing/2014/main" id="{25F00E5E-31D4-4FD9-B422-463DE200C8ED}"/>
              </a:ext>
            </a:extLst>
          </p:cNvPr>
          <p:cNvPicPr preferRelativeResize="0"/>
          <p:nvPr/>
        </p:nvPicPr>
        <p:blipFill rotWithShape="1">
          <a:blip r:embed="rId6">
            <a:alphaModFix/>
          </a:blip>
          <a:srcRect/>
          <a:stretch/>
        </p:blipFill>
        <p:spPr>
          <a:xfrm>
            <a:off x="3242733" y="4764350"/>
            <a:ext cx="8191699" cy="83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4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ed65c3ef35_0_1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05" name="Google Shape;405;g2ed65c3ef35_0_1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06" name="Google Shape;406;g2ed65c3ef35_0_134"/>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407" name="Google Shape;407;g2ed65c3ef35_0_134"/>
          <p:cNvSpPr/>
          <p:nvPr/>
        </p:nvSpPr>
        <p:spPr>
          <a:xfrm>
            <a:off x="424325" y="2224425"/>
            <a:ext cx="8699400" cy="4087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endParaRPr sz="2000" b="0" i="0" u="none" strike="noStrike" cap="none" dirty="0">
              <a:solidFill>
                <a:schemeClr val="tx1">
                  <a:lumMod val="50000"/>
                  <a:lumOff val="50000"/>
                </a:schemeClr>
              </a:solidFill>
              <a:latin typeface="Roboto"/>
              <a:sym typeface="Arial"/>
            </a:endParaRPr>
          </a:p>
          <a:p>
            <a:pPr marL="0" marR="0" lvl="0" indent="0" algn="just" rtl="0">
              <a:lnSpc>
                <a:spcPct val="100000"/>
              </a:lnSpc>
              <a:spcBef>
                <a:spcPts val="0"/>
              </a:spcBef>
              <a:spcAft>
                <a:spcPts val="0"/>
              </a:spcAft>
              <a:buClr>
                <a:srgbClr val="000000"/>
              </a:buClr>
              <a:buSzPts val="2400"/>
              <a:buFont typeface="Arial"/>
              <a:buNone/>
            </a:pPr>
            <a:r>
              <a:rPr lang="es-CO" sz="2000" b="1" i="0" u="none" strike="noStrike" cap="none" dirty="0">
                <a:solidFill>
                  <a:schemeClr val="tx1">
                    <a:lumMod val="50000"/>
                    <a:lumOff val="50000"/>
                  </a:schemeClr>
                </a:solidFill>
                <a:latin typeface="Roboto"/>
                <a:ea typeface="Play"/>
                <a:cs typeface="Play"/>
                <a:sym typeface="Play"/>
              </a:rPr>
              <a:t>CULPA </a:t>
            </a:r>
            <a:endParaRPr sz="2000" b="1"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000" b="1" dirty="0">
              <a:solidFill>
                <a:schemeClr val="tx1">
                  <a:lumMod val="50000"/>
                  <a:lumOff val="50000"/>
                </a:schemeClr>
              </a:solidFill>
              <a:latin typeface="Roboto"/>
              <a:ea typeface="Play"/>
              <a:cs typeface="Play"/>
              <a:sym typeface="Play"/>
            </a:endParaRPr>
          </a:p>
          <a:p>
            <a:pPr marL="76200" marR="0" lvl="0" algn="just" rtl="0">
              <a:lnSpc>
                <a:spcPct val="100000"/>
              </a:lnSpc>
              <a:spcBef>
                <a:spcPts val="0"/>
              </a:spcBef>
              <a:spcAft>
                <a:spcPts val="0"/>
              </a:spcAft>
              <a:buClr>
                <a:srgbClr val="000000"/>
              </a:buClr>
              <a:buSzPts val="2400"/>
            </a:pPr>
            <a:r>
              <a:rPr lang="es-CO" sz="2000" i="0" u="none" strike="noStrike" cap="none" dirty="0">
                <a:solidFill>
                  <a:schemeClr val="tx1">
                    <a:lumMod val="50000"/>
                    <a:lumOff val="50000"/>
                  </a:schemeClr>
                </a:solidFill>
                <a:latin typeface="Roboto"/>
                <a:ea typeface="Play"/>
                <a:cs typeface="Play"/>
                <a:sym typeface="Play"/>
              </a:rPr>
              <a:t>Se realiza el hecho por falta de previsión. </a:t>
            </a:r>
          </a:p>
          <a:p>
            <a:pPr marL="76200" marR="0" lvl="0" algn="just" rtl="0">
              <a:lnSpc>
                <a:spcPct val="100000"/>
              </a:lnSpc>
              <a:spcBef>
                <a:spcPts val="0"/>
              </a:spcBef>
              <a:spcAft>
                <a:spcPts val="0"/>
              </a:spcAft>
              <a:buClr>
                <a:srgbClr val="000000"/>
              </a:buClr>
              <a:buSzPts val="2400"/>
            </a:pPr>
            <a:endParaRPr lang="es-CO" sz="2000" dirty="0">
              <a:solidFill>
                <a:schemeClr val="tx1">
                  <a:lumMod val="50000"/>
                  <a:lumOff val="50000"/>
                </a:schemeClr>
              </a:solidFill>
              <a:latin typeface="Roboto"/>
              <a:ea typeface="Play"/>
              <a:cs typeface="Play"/>
              <a:sym typeface="Play"/>
            </a:endParaRPr>
          </a:p>
          <a:p>
            <a:pPr marL="76200" marR="0" lvl="0" algn="just" rtl="0">
              <a:lnSpc>
                <a:spcPct val="100000"/>
              </a:lnSpc>
              <a:spcBef>
                <a:spcPts val="0"/>
              </a:spcBef>
              <a:spcAft>
                <a:spcPts val="0"/>
              </a:spcAft>
              <a:buClr>
                <a:srgbClr val="000000"/>
              </a:buClr>
              <a:buSzPts val="2400"/>
            </a:pPr>
            <a:r>
              <a:rPr lang="es-CO" sz="2000" i="0" u="none" strike="noStrike" cap="none" dirty="0">
                <a:solidFill>
                  <a:schemeClr val="tx1">
                    <a:lumMod val="50000"/>
                    <a:lumOff val="50000"/>
                  </a:schemeClr>
                </a:solidFill>
                <a:latin typeface="Roboto"/>
                <a:ea typeface="Play"/>
                <a:cs typeface="Play"/>
                <a:sym typeface="Play"/>
              </a:rPr>
              <a:t>No supo prever el daño aún habiendo podido evitar, porque su desarrollo mental, sus obligaciones a cargo y conocimiento, le imponen haber actuado. </a:t>
            </a:r>
          </a:p>
          <a:p>
            <a:pPr marL="76200" marR="0" lvl="0" algn="just" rtl="0">
              <a:lnSpc>
                <a:spcPct val="100000"/>
              </a:lnSpc>
              <a:spcBef>
                <a:spcPts val="0"/>
              </a:spcBef>
              <a:spcAft>
                <a:spcPts val="0"/>
              </a:spcAft>
              <a:buClr>
                <a:srgbClr val="000000"/>
              </a:buClr>
              <a:buSzPts val="2400"/>
            </a:pPr>
            <a:endParaRPr sz="2000" i="0" u="none" strike="noStrike" cap="none" dirty="0">
              <a:solidFill>
                <a:schemeClr val="tx1">
                  <a:lumMod val="50000"/>
                  <a:lumOff val="50000"/>
                </a:schemeClr>
              </a:solidFill>
              <a:latin typeface="Roboto"/>
              <a:ea typeface="Play"/>
              <a:cs typeface="Play"/>
              <a:sym typeface="Play"/>
            </a:endParaRPr>
          </a:p>
          <a:p>
            <a:pPr marL="76200" marR="0" lvl="0" algn="just" rtl="0">
              <a:lnSpc>
                <a:spcPct val="100000"/>
              </a:lnSpc>
              <a:spcBef>
                <a:spcPts val="0"/>
              </a:spcBef>
              <a:spcAft>
                <a:spcPts val="0"/>
              </a:spcAft>
              <a:buClr>
                <a:srgbClr val="000000"/>
              </a:buClr>
              <a:buSzPts val="2400"/>
            </a:pPr>
            <a:r>
              <a:rPr lang="es-CO" sz="2000" i="0" u="none" strike="noStrike" cap="none" dirty="0">
                <a:solidFill>
                  <a:schemeClr val="tx1">
                    <a:lumMod val="50000"/>
                    <a:lumOff val="50000"/>
                  </a:schemeClr>
                </a:solidFill>
                <a:latin typeface="Roboto"/>
                <a:ea typeface="Play"/>
                <a:cs typeface="Play"/>
                <a:sym typeface="Play"/>
              </a:rPr>
              <a:t>Aún previendo el daño se confío en poder evitarlo. </a:t>
            </a:r>
          </a:p>
          <a:p>
            <a:pPr marL="76200" marR="0" lvl="0" algn="just" rtl="0">
              <a:lnSpc>
                <a:spcPct val="100000"/>
              </a:lnSpc>
              <a:spcBef>
                <a:spcPts val="0"/>
              </a:spcBef>
              <a:spcAft>
                <a:spcPts val="0"/>
              </a:spcAft>
              <a:buClr>
                <a:srgbClr val="000000"/>
              </a:buClr>
              <a:buSzPts val="2400"/>
            </a:pPr>
            <a:endParaRPr sz="2000" i="0" u="none" strike="noStrike" cap="none" dirty="0">
              <a:solidFill>
                <a:schemeClr val="tx1">
                  <a:lumMod val="50000"/>
                  <a:lumOff val="50000"/>
                </a:schemeClr>
              </a:solidFill>
              <a:latin typeface="Roboto"/>
              <a:ea typeface="Play"/>
              <a:cs typeface="Play"/>
              <a:sym typeface="Play"/>
            </a:endParaRPr>
          </a:p>
          <a:p>
            <a:pPr marL="76200" marR="0" lvl="0" algn="just" rtl="0">
              <a:lnSpc>
                <a:spcPct val="100000"/>
              </a:lnSpc>
              <a:spcBef>
                <a:spcPts val="0"/>
              </a:spcBef>
              <a:spcAft>
                <a:spcPts val="0"/>
              </a:spcAft>
              <a:buClr>
                <a:srgbClr val="000000"/>
              </a:buClr>
              <a:buSzPts val="2400"/>
            </a:pPr>
            <a:r>
              <a:rPr lang="es-CO" sz="2000" i="0" u="none" strike="noStrike" cap="none" dirty="0">
                <a:solidFill>
                  <a:schemeClr val="tx1">
                    <a:lumMod val="50000"/>
                    <a:lumOff val="50000"/>
                  </a:schemeClr>
                </a:solidFill>
                <a:latin typeface="Roboto"/>
                <a:ea typeface="Play"/>
                <a:cs typeface="Play"/>
                <a:sym typeface="Play"/>
              </a:rPr>
              <a:t>Se conocen los daños que puede causar y por confianza o exceso de pericia no son evitados.</a:t>
            </a:r>
            <a:endParaRPr sz="2000" i="0" u="none" strike="noStrike" cap="none" dirty="0">
              <a:solidFill>
                <a:schemeClr val="tx1">
                  <a:lumMod val="50000"/>
                  <a:lumOff val="50000"/>
                </a:schemeClr>
              </a:solidFill>
              <a:latin typeface="Roboto"/>
              <a:ea typeface="Play"/>
              <a:cs typeface="Play"/>
              <a:sym typeface="Play"/>
            </a:endParaRPr>
          </a:p>
        </p:txBody>
      </p:sp>
      <p:sp>
        <p:nvSpPr>
          <p:cNvPr id="408" name="Google Shape;408;g2ed65c3ef35_0_134"/>
          <p:cNvSpPr/>
          <p:nvPr/>
        </p:nvSpPr>
        <p:spPr>
          <a:xfrm>
            <a:off x="424325" y="1224225"/>
            <a:ext cx="8836800" cy="1592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000" b="1" i="0" u="sng" strike="noStrike" cap="none" dirty="0">
                <a:solidFill>
                  <a:schemeClr val="tx1">
                    <a:lumMod val="50000"/>
                    <a:lumOff val="50000"/>
                  </a:schemeClr>
                </a:solidFill>
                <a:latin typeface="Roboto"/>
                <a:ea typeface="Play"/>
                <a:cs typeface="Play"/>
                <a:sym typeface="Play"/>
              </a:rPr>
              <a:t>NO,</a:t>
            </a:r>
            <a:r>
              <a:rPr lang="es-CO" sz="2000" i="0" u="none" strike="noStrike" cap="none" dirty="0">
                <a:solidFill>
                  <a:schemeClr val="tx1">
                    <a:lumMod val="50000"/>
                    <a:lumOff val="50000"/>
                  </a:schemeClr>
                </a:solidFill>
                <a:latin typeface="Roboto"/>
                <a:ea typeface="Play"/>
                <a:cs typeface="Play"/>
                <a:sym typeface="Play"/>
              </a:rPr>
              <a:t> se exige el análisis de la capacidad de culpa, sino de la</a:t>
            </a:r>
            <a:r>
              <a:rPr lang="es-CO" sz="2000" b="1" i="0" u="none" strike="noStrike" cap="none" dirty="0">
                <a:solidFill>
                  <a:schemeClr val="tx1">
                    <a:lumMod val="50000"/>
                    <a:lumOff val="50000"/>
                  </a:schemeClr>
                </a:solidFill>
                <a:latin typeface="Roboto"/>
                <a:ea typeface="Play"/>
                <a:cs typeface="Play"/>
                <a:sym typeface="Play"/>
              </a:rPr>
              <a:t> imputabilidad material</a:t>
            </a:r>
            <a:r>
              <a:rPr lang="es-CO" sz="2000" i="0" u="none" strike="noStrike" cap="none" dirty="0">
                <a:solidFill>
                  <a:schemeClr val="tx1">
                    <a:lumMod val="50000"/>
                    <a:lumOff val="50000"/>
                  </a:schemeClr>
                </a:solidFill>
                <a:latin typeface="Roboto"/>
                <a:ea typeface="Play"/>
                <a:cs typeface="Play"/>
                <a:sym typeface="Play"/>
              </a:rPr>
              <a:t> (incumplimiento en el deber de cuidado), lo que implica que basta con que el daño sea consecuencia de una acción u omisión que lo causa.</a:t>
            </a:r>
            <a:endParaRPr sz="2000" b="0" i="0" u="none" strike="noStrike" cap="none" dirty="0">
              <a:solidFill>
                <a:schemeClr val="tx1">
                  <a:lumMod val="50000"/>
                  <a:lumOff val="50000"/>
                </a:schemeClr>
              </a:solidFill>
              <a:latin typeface="Roboto"/>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ed65c3ef35_0_1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14" name="Google Shape;414;g2ed65c3ef35_0_1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15" name="Google Shape;415;g2ed65c3ef35_0_142"/>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416" name="Google Shape;416;g2ed65c3ef35_0_142"/>
          <p:cNvSpPr/>
          <p:nvPr/>
        </p:nvSpPr>
        <p:spPr>
          <a:xfrm>
            <a:off x="2692999" y="1957775"/>
            <a:ext cx="9093000" cy="4086900"/>
          </a:xfrm>
          <a:prstGeom prst="rect">
            <a:avLst/>
          </a:prstGeom>
          <a:noFill/>
          <a:ln>
            <a:noFill/>
          </a:ln>
        </p:spPr>
        <p:txBody>
          <a:bodyPr spcFirstLastPara="1" wrap="square" lIns="91425" tIns="45700" rIns="91425" bIns="45700" anchor="t" anchorCtr="0">
            <a:noAutofit/>
          </a:bodyPr>
          <a:lstStyle/>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que cumple con los reglamentos de prevención del riesgo.</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que garantiza el deber de cuidado en un mundo laboral tecnificado e institucionalmente complejo. </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que cumple con las normas en materia de prevención de accidentes y enfermedades. </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que garantiza el mínimo de protección razonable. </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que cumple con los reglamentos de higiene y seguridad. </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que opera lícitamente, con ética social y seguridad industrial. </a:t>
            </a:r>
            <a:endParaRPr sz="2400" b="0" i="0" u="none" strike="noStrike" cap="none" dirty="0">
              <a:solidFill>
                <a:schemeClr val="tx1">
                  <a:lumMod val="50000"/>
                  <a:lumOff val="50000"/>
                </a:schemeClr>
              </a:solidFill>
              <a:latin typeface="Roboto"/>
              <a:sym typeface="Arial"/>
            </a:endParaRPr>
          </a:p>
        </p:txBody>
      </p:sp>
      <p:sp>
        <p:nvSpPr>
          <p:cNvPr id="417" name="Google Shape;417;g2ed65c3ef35_0_142"/>
          <p:cNvSpPr/>
          <p:nvPr/>
        </p:nvSpPr>
        <p:spPr>
          <a:xfrm>
            <a:off x="4565950" y="509825"/>
            <a:ext cx="5502600" cy="630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3600" i="0" u="none" strike="noStrike" cap="none" dirty="0">
                <a:solidFill>
                  <a:schemeClr val="tx1">
                    <a:lumMod val="50000"/>
                    <a:lumOff val="50000"/>
                  </a:schemeClr>
                </a:solidFill>
                <a:latin typeface="Roboto"/>
                <a:ea typeface="Play"/>
                <a:cs typeface="Play"/>
                <a:sym typeface="Play"/>
              </a:rPr>
              <a:t>¿Quién no tiene </a:t>
            </a:r>
            <a:r>
              <a:rPr lang="es-CO" sz="3600" b="1" i="0" u="none" strike="noStrike" cap="none" dirty="0">
                <a:solidFill>
                  <a:schemeClr val="tx1">
                    <a:lumMod val="50000"/>
                    <a:lumOff val="50000"/>
                  </a:schemeClr>
                </a:solidFill>
                <a:latin typeface="Roboto"/>
                <a:ea typeface="Play"/>
                <a:cs typeface="Play"/>
                <a:sym typeface="Play"/>
              </a:rPr>
              <a:t>CULPA?</a:t>
            </a:r>
            <a:endParaRPr sz="36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ed65c3ef35_0_1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23" name="Google Shape;423;g2ed65c3ef35_0_1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24" name="Google Shape;424;g2ed65c3ef35_0_150"/>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425" name="Google Shape;425;g2ed65c3ef35_0_150"/>
          <p:cNvSpPr/>
          <p:nvPr/>
        </p:nvSpPr>
        <p:spPr>
          <a:xfrm>
            <a:off x="2912299" y="1526750"/>
            <a:ext cx="8873700" cy="4351200"/>
          </a:xfrm>
          <a:prstGeom prst="rect">
            <a:avLst/>
          </a:prstGeom>
          <a:noFill/>
          <a:ln>
            <a:noFill/>
          </a:ln>
        </p:spPr>
        <p:txBody>
          <a:bodyPr spcFirstLastPara="1" wrap="square" lIns="91425" tIns="45700" rIns="91425" bIns="45700" anchor="t" anchorCtr="0">
            <a:noAutofit/>
          </a:bodyPr>
          <a:lstStyle/>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La persona prudente.</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tipo o modelo de obrar que opera con el meridiano de toda conducta.</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El hombre medio.</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Buen padre de familia.</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Buen compañero.</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Buen empleado.</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Buen colaborador.</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Buen empleador</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La persona diligente. </a:t>
            </a:r>
            <a:endParaRPr sz="2400" i="0" u="none" strike="noStrike" cap="none" dirty="0">
              <a:solidFill>
                <a:schemeClr val="tx1">
                  <a:lumMod val="50000"/>
                  <a:lumOff val="50000"/>
                </a:schemeClr>
              </a:solidFill>
              <a:latin typeface="Roboto"/>
              <a:ea typeface="Play"/>
              <a:cs typeface="Play"/>
              <a:sym typeface="Play"/>
            </a:endParaRPr>
          </a:p>
          <a:p>
            <a:pPr marL="412750" marR="0" lvl="0" indent="-342900" algn="just" rtl="0">
              <a:lnSpc>
                <a:spcPct val="100000"/>
              </a:lnSpc>
              <a:spcBef>
                <a:spcPts val="0"/>
              </a:spcBef>
              <a:spcAft>
                <a:spcPts val="0"/>
              </a:spcAft>
              <a:buClr>
                <a:srgbClr val="000000"/>
              </a:buClr>
              <a:buSzPts val="2500"/>
              <a:buFont typeface="Courier New" panose="02070309020205020404" pitchFamily="49" charset="0"/>
              <a:buChar char="o"/>
            </a:pPr>
            <a:r>
              <a:rPr lang="es-CO" sz="2400" i="0" u="none" strike="noStrike" cap="none" dirty="0">
                <a:solidFill>
                  <a:schemeClr val="tx1">
                    <a:lumMod val="50000"/>
                    <a:lumOff val="50000"/>
                  </a:schemeClr>
                </a:solidFill>
                <a:latin typeface="Roboto"/>
                <a:ea typeface="Play"/>
                <a:cs typeface="Play"/>
                <a:sym typeface="Play"/>
              </a:rPr>
              <a:t>Buen hombre de negocios. </a:t>
            </a:r>
            <a:endParaRPr sz="2400" i="0" u="none" strike="noStrike" cap="none" dirty="0">
              <a:solidFill>
                <a:schemeClr val="tx1">
                  <a:lumMod val="50000"/>
                  <a:lumOff val="50000"/>
                </a:schemeClr>
              </a:solidFill>
              <a:latin typeface="Roboto"/>
              <a:ea typeface="Play"/>
              <a:cs typeface="Play"/>
              <a:sym typeface="Play"/>
            </a:endParaRPr>
          </a:p>
        </p:txBody>
      </p:sp>
      <p:sp>
        <p:nvSpPr>
          <p:cNvPr id="426" name="Google Shape;426;g2ed65c3ef35_0_150"/>
          <p:cNvSpPr/>
          <p:nvPr/>
        </p:nvSpPr>
        <p:spPr>
          <a:xfrm>
            <a:off x="3327150" y="365125"/>
            <a:ext cx="5537700" cy="7965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3600" i="0" u="none" strike="noStrike" cap="none" dirty="0">
                <a:solidFill>
                  <a:schemeClr val="tx1">
                    <a:lumMod val="50000"/>
                    <a:lumOff val="50000"/>
                  </a:schemeClr>
                </a:solidFill>
                <a:latin typeface="Roboto"/>
                <a:ea typeface="Play"/>
                <a:cs typeface="Play"/>
                <a:sym typeface="Play"/>
              </a:rPr>
              <a:t>¿Quién no tiene </a:t>
            </a:r>
            <a:r>
              <a:rPr lang="es-CO" sz="3600" b="1" i="0" u="none" strike="noStrike" cap="none" dirty="0">
                <a:solidFill>
                  <a:schemeClr val="tx1">
                    <a:lumMod val="50000"/>
                    <a:lumOff val="50000"/>
                  </a:schemeClr>
                </a:solidFill>
                <a:latin typeface="Roboto"/>
                <a:ea typeface="Play"/>
                <a:cs typeface="Play"/>
                <a:sym typeface="Play"/>
              </a:rPr>
              <a:t>CULPA?</a:t>
            </a:r>
            <a:endParaRPr sz="36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1bb86eb112_0_20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32" name="Google Shape;432;g21bb86eb112_0_20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33" name="Google Shape;433;g21bb86eb112_0_2012"/>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434" name="Google Shape;434;g21bb86eb112_0_2012"/>
          <p:cNvSpPr txBox="1"/>
          <p:nvPr/>
        </p:nvSpPr>
        <p:spPr>
          <a:xfrm>
            <a:off x="3214700" y="121025"/>
            <a:ext cx="8358300" cy="116952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s-CO" sz="3200" b="1" i="0" u="none" strike="noStrike" cap="none" dirty="0">
                <a:solidFill>
                  <a:schemeClr val="tx1">
                    <a:lumMod val="50000"/>
                    <a:lumOff val="50000"/>
                  </a:schemeClr>
                </a:solidFill>
                <a:latin typeface="Roboto"/>
                <a:ea typeface="Play"/>
                <a:cs typeface="Play"/>
                <a:sym typeface="Play"/>
              </a:rPr>
              <a:t>Sistema de archivo, conservación y retención documental en SST.</a:t>
            </a:r>
            <a:endParaRPr sz="3200" b="1" i="0" u="none" strike="noStrike" cap="none" dirty="0">
              <a:solidFill>
                <a:schemeClr val="tx1">
                  <a:lumMod val="50000"/>
                  <a:lumOff val="50000"/>
                </a:schemeClr>
              </a:solidFill>
              <a:latin typeface="Roboto"/>
              <a:ea typeface="Play"/>
              <a:cs typeface="Play"/>
              <a:sym typeface="Play"/>
            </a:endParaRPr>
          </a:p>
        </p:txBody>
      </p:sp>
      <p:pic>
        <p:nvPicPr>
          <p:cNvPr id="435" name="Google Shape;435;g21bb86eb112_0_2012"/>
          <p:cNvPicPr preferRelativeResize="0"/>
          <p:nvPr/>
        </p:nvPicPr>
        <p:blipFill rotWithShape="1">
          <a:blip r:embed="rId4">
            <a:alphaModFix/>
          </a:blip>
          <a:srcRect/>
          <a:stretch/>
        </p:blipFill>
        <p:spPr>
          <a:xfrm>
            <a:off x="8613733" y="2081920"/>
            <a:ext cx="2740067" cy="3153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6" name="Google Shape;436;g21bb86eb112_0_2012"/>
          <p:cNvPicPr preferRelativeResize="0"/>
          <p:nvPr/>
        </p:nvPicPr>
        <p:blipFill rotWithShape="1">
          <a:blip r:embed="rId5">
            <a:alphaModFix/>
          </a:blip>
          <a:srcRect/>
          <a:stretch/>
        </p:blipFill>
        <p:spPr>
          <a:xfrm>
            <a:off x="3284442" y="1411571"/>
            <a:ext cx="4956958" cy="4248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1bb86eb112_0_18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42" name="Google Shape;442;g21bb86eb112_0_18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43" name="Google Shape;443;g21bb86eb112_0_1892"/>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444" name="Google Shape;444;g21bb86eb112_0_1892"/>
          <p:cNvSpPr txBox="1"/>
          <p:nvPr/>
        </p:nvSpPr>
        <p:spPr>
          <a:xfrm>
            <a:off x="3038750" y="130550"/>
            <a:ext cx="4944900" cy="723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s-CO" sz="3500" b="1" i="0" u="none" strike="noStrike" cap="none" dirty="0">
                <a:solidFill>
                  <a:schemeClr val="tx1">
                    <a:lumMod val="50000"/>
                    <a:lumOff val="50000"/>
                  </a:schemeClr>
                </a:solidFill>
                <a:latin typeface="Roboto"/>
                <a:ea typeface="Play"/>
                <a:cs typeface="Play"/>
                <a:sym typeface="Play"/>
              </a:rPr>
              <a:t>SGSST.</a:t>
            </a:r>
            <a:endParaRPr sz="3500" b="1" i="0" u="none" strike="noStrike" cap="none" dirty="0">
              <a:solidFill>
                <a:schemeClr val="tx1">
                  <a:lumMod val="50000"/>
                  <a:lumOff val="50000"/>
                </a:schemeClr>
              </a:solidFill>
              <a:latin typeface="Roboto"/>
              <a:ea typeface="Play"/>
              <a:cs typeface="Play"/>
              <a:sym typeface="Play"/>
            </a:endParaRPr>
          </a:p>
        </p:txBody>
      </p:sp>
      <p:pic>
        <p:nvPicPr>
          <p:cNvPr id="445" name="Google Shape;445;g21bb86eb112_0_1892"/>
          <p:cNvPicPr preferRelativeResize="0"/>
          <p:nvPr/>
        </p:nvPicPr>
        <p:blipFill rotWithShape="1">
          <a:blip r:embed="rId4">
            <a:alphaModFix/>
          </a:blip>
          <a:srcRect/>
          <a:stretch/>
        </p:blipFill>
        <p:spPr>
          <a:xfrm>
            <a:off x="210770" y="1088425"/>
            <a:ext cx="4469350" cy="2566992"/>
          </a:xfrm>
          <a:prstGeom prst="rect">
            <a:avLst/>
          </a:prstGeom>
          <a:noFill/>
          <a:ln>
            <a:noFill/>
          </a:ln>
        </p:spPr>
      </p:pic>
      <p:pic>
        <p:nvPicPr>
          <p:cNvPr id="446" name="Google Shape;446;g21bb86eb112_0_1892"/>
          <p:cNvPicPr preferRelativeResize="0"/>
          <p:nvPr/>
        </p:nvPicPr>
        <p:blipFill rotWithShape="1">
          <a:blip r:embed="rId5">
            <a:alphaModFix/>
          </a:blip>
          <a:srcRect/>
          <a:stretch/>
        </p:blipFill>
        <p:spPr>
          <a:xfrm>
            <a:off x="4707434" y="1088425"/>
            <a:ext cx="4725401" cy="2540548"/>
          </a:xfrm>
          <a:prstGeom prst="rect">
            <a:avLst/>
          </a:prstGeom>
          <a:noFill/>
          <a:ln>
            <a:noFill/>
          </a:ln>
        </p:spPr>
      </p:pic>
      <p:pic>
        <p:nvPicPr>
          <p:cNvPr id="447" name="Google Shape;447;g21bb86eb112_0_1892"/>
          <p:cNvPicPr preferRelativeResize="0"/>
          <p:nvPr/>
        </p:nvPicPr>
        <p:blipFill rotWithShape="1">
          <a:blip r:embed="rId6">
            <a:alphaModFix/>
          </a:blip>
          <a:srcRect/>
          <a:stretch/>
        </p:blipFill>
        <p:spPr>
          <a:xfrm>
            <a:off x="238086" y="3790217"/>
            <a:ext cx="4469348" cy="2581838"/>
          </a:xfrm>
          <a:prstGeom prst="rect">
            <a:avLst/>
          </a:prstGeom>
          <a:noFill/>
          <a:ln>
            <a:noFill/>
          </a:ln>
        </p:spPr>
      </p:pic>
      <p:pic>
        <p:nvPicPr>
          <p:cNvPr id="448" name="Google Shape;448;g21bb86eb112_0_1892"/>
          <p:cNvPicPr preferRelativeResize="0"/>
          <p:nvPr/>
        </p:nvPicPr>
        <p:blipFill rotWithShape="1">
          <a:blip r:embed="rId7">
            <a:alphaModFix/>
          </a:blip>
          <a:srcRect/>
          <a:stretch/>
        </p:blipFill>
        <p:spPr>
          <a:xfrm>
            <a:off x="4775616" y="3790217"/>
            <a:ext cx="4725401" cy="25643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1bb86eb112_0_21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54" name="Google Shape;454;g21bb86eb112_0_21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55" name="Google Shape;455;g21bb86eb112_0_2124"/>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456" name="Google Shape;456;g21bb86eb112_0_2124"/>
          <p:cNvSpPr txBox="1">
            <a:spLocks noGrp="1"/>
          </p:cNvSpPr>
          <p:nvPr>
            <p:ph type="title"/>
          </p:nvPr>
        </p:nvSpPr>
        <p:spPr>
          <a:xfrm>
            <a:off x="2962634" y="962250"/>
            <a:ext cx="8604000" cy="44262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500"/>
              </a:spcBef>
              <a:spcAft>
                <a:spcPts val="0"/>
              </a:spcAft>
              <a:buSzPts val="1800"/>
              <a:buNone/>
            </a:pPr>
            <a:r>
              <a:rPr lang="es-CO" sz="2800" i="1" dirty="0">
                <a:solidFill>
                  <a:schemeClr val="tx1">
                    <a:lumMod val="50000"/>
                    <a:lumOff val="50000"/>
                  </a:schemeClr>
                </a:solidFill>
                <a:highlight>
                  <a:srgbClr val="FFFFFF"/>
                </a:highlight>
                <a:latin typeface="Roboto"/>
              </a:rPr>
              <a:t>“El </a:t>
            </a:r>
            <a:r>
              <a:rPr lang="es-CO" sz="2800" b="1" i="1" dirty="0">
                <a:solidFill>
                  <a:schemeClr val="tx1">
                    <a:lumMod val="50000"/>
                    <a:lumOff val="50000"/>
                  </a:schemeClr>
                </a:solidFill>
                <a:highlight>
                  <a:srgbClr val="FFFFFF"/>
                </a:highlight>
                <a:latin typeface="Roboto"/>
              </a:rPr>
              <a:t>riesgo del trabajo</a:t>
            </a:r>
            <a:r>
              <a:rPr lang="es-CO" sz="2800" i="1" dirty="0">
                <a:solidFill>
                  <a:schemeClr val="tx1">
                    <a:lumMod val="50000"/>
                    <a:lumOff val="50000"/>
                  </a:schemeClr>
                </a:solidFill>
                <a:highlight>
                  <a:srgbClr val="FFFFFF"/>
                </a:highlight>
                <a:latin typeface="Roboto"/>
              </a:rPr>
              <a:t> corresponde a la órbita de responsabilidad patronal, pues es este quien tiene el poder de </a:t>
            </a:r>
            <a:r>
              <a:rPr lang="es-CO" sz="2800" b="1" i="1" dirty="0">
                <a:solidFill>
                  <a:schemeClr val="tx1">
                    <a:lumMod val="50000"/>
                    <a:lumOff val="50000"/>
                  </a:schemeClr>
                </a:solidFill>
                <a:highlight>
                  <a:srgbClr val="FFFFFF"/>
                </a:highlight>
                <a:latin typeface="Roboto"/>
              </a:rPr>
              <a:t>dirección y ordenación</a:t>
            </a:r>
            <a:r>
              <a:rPr lang="es-CO" sz="2800" i="1" dirty="0">
                <a:solidFill>
                  <a:schemeClr val="tx1">
                    <a:lumMod val="50000"/>
                    <a:lumOff val="50000"/>
                  </a:schemeClr>
                </a:solidFill>
                <a:highlight>
                  <a:srgbClr val="FFFFFF"/>
                </a:highlight>
                <a:latin typeface="Roboto"/>
              </a:rPr>
              <a:t> de las tareas y de manera principal se </a:t>
            </a:r>
            <a:r>
              <a:rPr lang="es-CO" sz="2800" b="1" i="1" dirty="0">
                <a:solidFill>
                  <a:schemeClr val="tx1">
                    <a:lumMod val="50000"/>
                    <a:lumOff val="50000"/>
                  </a:schemeClr>
                </a:solidFill>
                <a:highlight>
                  <a:srgbClr val="FFFFFF"/>
                </a:highlight>
                <a:latin typeface="Roboto"/>
              </a:rPr>
              <a:t>beneficia </a:t>
            </a:r>
            <a:r>
              <a:rPr lang="es-CO" sz="2800" i="1" dirty="0">
                <a:solidFill>
                  <a:schemeClr val="tx1">
                    <a:lumMod val="50000"/>
                    <a:lumOff val="50000"/>
                  </a:schemeClr>
                </a:solidFill>
                <a:highlight>
                  <a:srgbClr val="FFFFFF"/>
                </a:highlight>
                <a:latin typeface="Roboto"/>
              </a:rPr>
              <a:t>de las labores realizadas, de allí que </a:t>
            </a:r>
            <a:r>
              <a:rPr lang="es-CO" sz="2800" b="1" i="1" dirty="0">
                <a:solidFill>
                  <a:schemeClr val="tx1">
                    <a:lumMod val="50000"/>
                    <a:lumOff val="50000"/>
                  </a:schemeClr>
                </a:solidFill>
                <a:highlight>
                  <a:srgbClr val="FFFFFF"/>
                </a:highlight>
                <a:latin typeface="Roboto"/>
              </a:rPr>
              <a:t>cuando en ejecución de estas se produzca un hecho dañino</a:t>
            </a:r>
            <a:r>
              <a:rPr lang="es-CO" sz="2800" i="1" dirty="0">
                <a:solidFill>
                  <a:schemeClr val="tx1">
                    <a:lumMod val="50000"/>
                    <a:lumOff val="50000"/>
                  </a:schemeClr>
                </a:solidFill>
                <a:highlight>
                  <a:srgbClr val="FFFFFF"/>
                </a:highlight>
                <a:latin typeface="Roboto"/>
              </a:rPr>
              <a:t>, </a:t>
            </a:r>
            <a:r>
              <a:rPr lang="es-CO" sz="2800" b="1" i="1" dirty="0">
                <a:solidFill>
                  <a:schemeClr val="tx1">
                    <a:lumMod val="50000"/>
                    <a:lumOff val="50000"/>
                  </a:schemeClr>
                </a:solidFill>
                <a:highlight>
                  <a:srgbClr val="FFFFFF"/>
                </a:highlight>
                <a:latin typeface="Roboto"/>
              </a:rPr>
              <a:t>el empleador debe repararlo</a:t>
            </a:r>
            <a:r>
              <a:rPr lang="es-CO" sz="2800" i="1" dirty="0">
                <a:solidFill>
                  <a:schemeClr val="tx1">
                    <a:lumMod val="50000"/>
                    <a:lumOff val="50000"/>
                  </a:schemeClr>
                </a:solidFill>
                <a:highlight>
                  <a:srgbClr val="FFFFFF"/>
                </a:highlight>
                <a:latin typeface="Roboto"/>
              </a:rPr>
              <a:t>, pues fue quien expuso al operario a </a:t>
            </a:r>
            <a:r>
              <a:rPr lang="es-CO" sz="2800" b="1" i="1" dirty="0">
                <a:solidFill>
                  <a:schemeClr val="tx1">
                    <a:lumMod val="50000"/>
                    <a:lumOff val="50000"/>
                  </a:schemeClr>
                </a:solidFill>
                <a:highlight>
                  <a:srgbClr val="FFFFFF"/>
                </a:highlight>
                <a:latin typeface="Roboto"/>
              </a:rPr>
              <a:t>un riesgo que le sería extraño de no mediar el vínculo laboral</a:t>
            </a:r>
            <a:r>
              <a:rPr lang="es-CO" sz="2800" i="1" dirty="0">
                <a:solidFill>
                  <a:schemeClr val="tx1">
                    <a:lumMod val="50000"/>
                    <a:lumOff val="50000"/>
                  </a:schemeClr>
                </a:solidFill>
                <a:highlight>
                  <a:srgbClr val="FFFFFF"/>
                </a:highlight>
                <a:latin typeface="Roboto"/>
              </a:rPr>
              <a:t> y en tal  medida </a:t>
            </a:r>
            <a:r>
              <a:rPr lang="es-CO" sz="2800" b="1" i="1" dirty="0">
                <a:solidFill>
                  <a:schemeClr val="tx1">
                    <a:lumMod val="50000"/>
                    <a:lumOff val="50000"/>
                  </a:schemeClr>
                </a:solidFill>
                <a:highlight>
                  <a:srgbClr val="FFFFFF"/>
                </a:highlight>
                <a:latin typeface="Roboto"/>
              </a:rPr>
              <a:t>debe demostrar el despliegue protector que realizó para evitarlo</a:t>
            </a:r>
            <a:r>
              <a:rPr lang="es-CO" sz="2800" i="1" dirty="0">
                <a:solidFill>
                  <a:schemeClr val="tx1">
                    <a:lumMod val="50000"/>
                    <a:lumOff val="50000"/>
                  </a:schemeClr>
                </a:solidFill>
                <a:highlight>
                  <a:srgbClr val="FFFFFF"/>
                </a:highlight>
                <a:latin typeface="Roboto"/>
              </a:rPr>
              <a:t>.”</a:t>
            </a:r>
            <a:endParaRPr sz="1000" dirty="0">
              <a:solidFill>
                <a:schemeClr val="tx1">
                  <a:lumMod val="50000"/>
                  <a:lumOff val="50000"/>
                </a:schemeClr>
              </a:solidFill>
              <a:highlight>
                <a:srgbClr val="FFFFFF"/>
              </a:highlight>
              <a:latin typeface="Roboto"/>
            </a:endParaRPr>
          </a:p>
        </p:txBody>
      </p:sp>
      <p:sp>
        <p:nvSpPr>
          <p:cNvPr id="457" name="Google Shape;457;g21bb86eb112_0_2124"/>
          <p:cNvSpPr txBox="1">
            <a:spLocks noGrp="1"/>
          </p:cNvSpPr>
          <p:nvPr>
            <p:ph type="title"/>
          </p:nvPr>
        </p:nvSpPr>
        <p:spPr>
          <a:xfrm>
            <a:off x="1139608" y="6092796"/>
            <a:ext cx="8359992" cy="906000"/>
          </a:xfrm>
          <a:prstGeom prst="rect">
            <a:avLst/>
          </a:prstGeom>
          <a:noFill/>
          <a:ln>
            <a:noFill/>
          </a:ln>
        </p:spPr>
        <p:txBody>
          <a:bodyPr spcFirstLastPara="1" wrap="square" lIns="91425" tIns="45700" rIns="91425" bIns="45700" anchor="ctr" anchorCtr="0">
            <a:noAutofit/>
          </a:bodyPr>
          <a:lstStyle/>
          <a:p>
            <a:pPr marL="0" lvl="0" indent="0" algn="just" rtl="0">
              <a:lnSpc>
                <a:spcPct val="150000"/>
              </a:lnSpc>
              <a:spcBef>
                <a:spcPts val="0"/>
              </a:spcBef>
              <a:spcAft>
                <a:spcPts val="1400"/>
              </a:spcAft>
              <a:buSzPts val="1100"/>
              <a:buNone/>
            </a:pPr>
            <a:r>
              <a:rPr lang="es-CO" sz="1200" dirty="0">
                <a:solidFill>
                  <a:schemeClr val="tx1">
                    <a:lumMod val="50000"/>
                    <a:lumOff val="50000"/>
                  </a:schemeClr>
                </a:solidFill>
                <a:latin typeface="Roboto"/>
              </a:rPr>
              <a:t>Corte Suprema de Justicia, Sala Laboral, sentencia </a:t>
            </a:r>
            <a:r>
              <a:rPr lang="es-CO" sz="1200" b="1" dirty="0">
                <a:solidFill>
                  <a:schemeClr val="tx1">
                    <a:lumMod val="50000"/>
                    <a:lumOff val="50000"/>
                  </a:schemeClr>
                </a:solidFill>
                <a:latin typeface="Roboto"/>
              </a:rPr>
              <a:t>SL951-2020 del </a:t>
            </a:r>
            <a:r>
              <a:rPr lang="es-CO" sz="1200" dirty="0">
                <a:solidFill>
                  <a:schemeClr val="tx1">
                    <a:lumMod val="50000"/>
                    <a:lumOff val="50000"/>
                  </a:schemeClr>
                </a:solidFill>
                <a:latin typeface="Roboto"/>
              </a:rPr>
              <a:t>veintiséis (26) de febrero de dos mil veinte (2020), M.P. </a:t>
            </a:r>
            <a:r>
              <a:rPr lang="es-CO" sz="1200" b="1" dirty="0">
                <a:solidFill>
                  <a:schemeClr val="tx1">
                    <a:lumMod val="50000"/>
                    <a:lumOff val="50000"/>
                  </a:schemeClr>
                </a:solidFill>
                <a:latin typeface="Roboto"/>
              </a:rPr>
              <a:t>DONALD JOSÉ DIX PONNEFZ</a:t>
            </a:r>
            <a:endParaRPr sz="1000" dirty="0">
              <a:solidFill>
                <a:schemeClr val="tx1">
                  <a:lumMod val="50000"/>
                  <a:lumOff val="50000"/>
                </a:schemeClr>
              </a:solidFill>
              <a:highlight>
                <a:srgbClr val="FFFFFF"/>
              </a:highlight>
              <a:latin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1bb86eb112_0_21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63" name="Google Shape;463;g21bb86eb112_0_21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64" name="Google Shape;464;g21bb86eb112_0_2156"/>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465" name="Google Shape;465;g21bb86eb112_0_2156"/>
          <p:cNvSpPr/>
          <p:nvPr/>
        </p:nvSpPr>
        <p:spPr>
          <a:xfrm>
            <a:off x="551100" y="1569800"/>
            <a:ext cx="8679600" cy="42044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CO" sz="2000" i="0" u="none" strike="noStrike" cap="none" dirty="0">
                <a:solidFill>
                  <a:schemeClr val="tx1">
                    <a:lumMod val="50000"/>
                    <a:lumOff val="50000"/>
                  </a:schemeClr>
                </a:solidFill>
                <a:latin typeface="Roboto"/>
                <a:ea typeface="Play"/>
                <a:cs typeface="Play"/>
                <a:sym typeface="Play"/>
              </a:rPr>
              <a:t>«</a:t>
            </a:r>
            <a:r>
              <a:rPr lang="es-CO" sz="2000" i="1" u="none" strike="noStrike" cap="none" dirty="0">
                <a:solidFill>
                  <a:schemeClr val="tx1">
                    <a:lumMod val="50000"/>
                    <a:lumOff val="50000"/>
                  </a:schemeClr>
                </a:solidFill>
                <a:latin typeface="Roboto"/>
                <a:ea typeface="Play"/>
                <a:cs typeface="Play"/>
                <a:sym typeface="Play"/>
              </a:rPr>
              <a:t>todo detrimento, perjuicio, menoscabo, dolor o molestia que sufre un individuo en su persona, bienes, libertad, honor, crédito, afectos, creencias, etc. </a:t>
            </a:r>
            <a:endParaRPr sz="2000" i="1" u="none" strike="noStrike" cap="none" dirty="0">
              <a:solidFill>
                <a:schemeClr val="tx1">
                  <a:lumMod val="50000"/>
                  <a:lumOff val="50000"/>
                </a:schemeClr>
              </a:solidFill>
              <a:latin typeface="Roboto"/>
              <a:ea typeface="Play"/>
              <a:cs typeface="Play"/>
              <a:sym typeface="Play"/>
            </a:endParaRPr>
          </a:p>
          <a:p>
            <a:pPr marL="0" marR="0" lvl="0" indent="0" algn="l" rtl="0">
              <a:lnSpc>
                <a:spcPct val="100000"/>
              </a:lnSpc>
              <a:spcBef>
                <a:spcPts val="0"/>
              </a:spcBef>
              <a:spcAft>
                <a:spcPts val="0"/>
              </a:spcAft>
              <a:buClr>
                <a:schemeClr val="dk1"/>
              </a:buClr>
              <a:buSzPts val="1100"/>
              <a:buFont typeface="Arial"/>
              <a:buNone/>
            </a:pPr>
            <a:r>
              <a:rPr lang="es-CO" sz="2000" i="1" u="none" strike="noStrike" cap="none" dirty="0">
                <a:solidFill>
                  <a:schemeClr val="tx1">
                    <a:lumMod val="50000"/>
                    <a:lumOff val="50000"/>
                  </a:schemeClr>
                </a:solidFill>
                <a:latin typeface="Roboto"/>
                <a:ea typeface="Play"/>
                <a:cs typeface="Play"/>
                <a:sym typeface="Play"/>
              </a:rPr>
              <a:t>El daño supone la destrucción o disminución, por insignificante que sea de las ventajas o beneficios patrimoniales o extrapatrimoniales de que goza un individuo</a:t>
            </a:r>
            <a:r>
              <a:rPr lang="es-CO" sz="2000" i="0" u="none" strike="noStrike" cap="none" dirty="0">
                <a:solidFill>
                  <a:schemeClr val="tx1">
                    <a:lumMod val="50000"/>
                    <a:lumOff val="50000"/>
                  </a:schemeClr>
                </a:solidFill>
                <a:latin typeface="Roboto"/>
                <a:ea typeface="Play"/>
                <a:cs typeface="Play"/>
                <a:sym typeface="Play"/>
              </a:rPr>
              <a:t>.</a:t>
            </a:r>
            <a:r>
              <a:rPr lang="es-CO" sz="2000" dirty="0">
                <a:solidFill>
                  <a:schemeClr val="tx1">
                    <a:lumMod val="50000"/>
                    <a:lumOff val="50000"/>
                  </a:schemeClr>
                </a:solidFill>
                <a:latin typeface="Roboto"/>
                <a:ea typeface="Play"/>
                <a:cs typeface="Play"/>
                <a:sym typeface="Play"/>
              </a:rPr>
              <a:t>”</a:t>
            </a:r>
            <a:endParaRPr sz="2000" dirty="0">
              <a:solidFill>
                <a:schemeClr val="tx1">
                  <a:lumMod val="50000"/>
                  <a:lumOff val="50000"/>
                </a:schemeClr>
              </a:solidFill>
              <a:latin typeface="Roboto"/>
              <a:ea typeface="Play"/>
              <a:cs typeface="Play"/>
              <a:sym typeface="Play"/>
            </a:endParaRPr>
          </a:p>
          <a:p>
            <a:pPr marL="0" lvl="0" indent="0" algn="just" rtl="0">
              <a:lnSpc>
                <a:spcPct val="100000"/>
              </a:lnSpc>
              <a:spcBef>
                <a:spcPts val="1200"/>
              </a:spcBef>
              <a:spcAft>
                <a:spcPts val="0"/>
              </a:spcAft>
              <a:buClr>
                <a:schemeClr val="dk1"/>
              </a:buClr>
              <a:buSzPts val="1100"/>
              <a:buFont typeface="Arial"/>
              <a:buNone/>
            </a:pPr>
            <a:r>
              <a:rPr lang="es-CO" sz="2000" dirty="0">
                <a:solidFill>
                  <a:schemeClr val="tx1">
                    <a:lumMod val="50000"/>
                    <a:lumOff val="50000"/>
                  </a:schemeClr>
                </a:solidFill>
                <a:latin typeface="Roboto"/>
                <a:ea typeface="Play"/>
                <a:cs typeface="Play"/>
                <a:sym typeface="Play"/>
              </a:rPr>
              <a:t>«</a:t>
            </a:r>
            <a:r>
              <a:rPr lang="es-CO" sz="2000" i="1" dirty="0">
                <a:solidFill>
                  <a:schemeClr val="tx1">
                    <a:lumMod val="50000"/>
                    <a:lumOff val="50000"/>
                  </a:schemeClr>
                </a:solidFill>
                <a:latin typeface="Roboto"/>
                <a:ea typeface="Play"/>
                <a:cs typeface="Play"/>
                <a:sym typeface="Play"/>
              </a:rPr>
              <a:t>la vulneración de un interés tutelado por el ordenamiento legal, a consecuencia de una acción u omisión humana, que repercute en una lesión a bienes como el patrimonio o la integridad personal, y frente al cual se impone una reacción a manera de reparación o, al menos, de satisfacción o consuelo cuando no es posible conseguir la desaparición del agravio»</a:t>
            </a:r>
            <a:r>
              <a:rPr lang="es-CO" sz="2000" i="1" baseline="30000" dirty="0">
                <a:solidFill>
                  <a:schemeClr val="tx1">
                    <a:lumMod val="50000"/>
                    <a:lumOff val="50000"/>
                  </a:schemeClr>
                </a:solidFill>
                <a:latin typeface="Roboto"/>
                <a:ea typeface="Play"/>
                <a:cs typeface="Play"/>
                <a:sym typeface="Play"/>
              </a:rPr>
              <a:t>2</a:t>
            </a:r>
            <a:r>
              <a:rPr lang="es-CO" sz="2000" dirty="0">
                <a:solidFill>
                  <a:schemeClr val="tx1">
                    <a:lumMod val="50000"/>
                    <a:lumOff val="50000"/>
                  </a:schemeClr>
                </a:solidFill>
                <a:latin typeface="Roboto"/>
                <a:ea typeface="Play"/>
                <a:cs typeface="Play"/>
                <a:sym typeface="Play"/>
              </a:rPr>
              <a:t>, siendo entonces el perjuicio -propiamente dicho- la consecuencia derivada del daño que es menester reparar.</a:t>
            </a:r>
            <a:endParaRPr sz="2000" dirty="0">
              <a:solidFill>
                <a:schemeClr val="tx1">
                  <a:lumMod val="50000"/>
                  <a:lumOff val="50000"/>
                </a:schemeClr>
              </a:solidFill>
              <a:latin typeface="Roboto"/>
              <a:ea typeface="Play"/>
              <a:cs typeface="Play"/>
              <a:sym typeface="Play"/>
            </a:endParaRPr>
          </a:p>
          <a:p>
            <a:pPr marL="0" marR="0" lvl="0" indent="0" algn="l" rtl="0">
              <a:lnSpc>
                <a:spcPct val="100000"/>
              </a:lnSpc>
              <a:spcBef>
                <a:spcPts val="0"/>
              </a:spcBef>
              <a:spcAft>
                <a:spcPts val="0"/>
              </a:spcAft>
              <a:buClr>
                <a:schemeClr val="dk1"/>
              </a:buClr>
              <a:buSzPts val="1100"/>
              <a:buFont typeface="Arial"/>
              <a:buNone/>
            </a:pPr>
            <a:endParaRPr sz="2000" dirty="0">
              <a:solidFill>
                <a:schemeClr val="tx1">
                  <a:lumMod val="50000"/>
                  <a:lumOff val="50000"/>
                </a:schemeClr>
              </a:solidFill>
              <a:latin typeface="Roboto"/>
              <a:ea typeface="Play"/>
              <a:cs typeface="Play"/>
              <a:sym typeface="Play"/>
            </a:endParaRPr>
          </a:p>
        </p:txBody>
      </p:sp>
      <p:sp>
        <p:nvSpPr>
          <p:cNvPr id="466" name="Google Shape;466;g21bb86eb112_0_2156"/>
          <p:cNvSpPr/>
          <p:nvPr/>
        </p:nvSpPr>
        <p:spPr>
          <a:xfrm>
            <a:off x="3145800" y="657688"/>
            <a:ext cx="3490200" cy="64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EL DAÑO</a:t>
            </a:r>
            <a:endParaRPr sz="3600" i="1"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21bb86eb112_0_2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72" name="Google Shape;472;g21bb86eb112_0_21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73" name="Google Shape;473;g21bb86eb112_0_2170"/>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474" name="Google Shape;474;g21bb86eb112_0_2170"/>
          <p:cNvSpPr/>
          <p:nvPr/>
        </p:nvSpPr>
        <p:spPr>
          <a:xfrm>
            <a:off x="2445963" y="2557266"/>
            <a:ext cx="9772233" cy="174346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200"/>
              </a:spcBef>
              <a:spcAft>
                <a:spcPts val="0"/>
              </a:spcAft>
              <a:buClr>
                <a:schemeClr val="dk1"/>
              </a:buClr>
              <a:buSzPts val="1100"/>
              <a:buFont typeface="Arial"/>
              <a:buNone/>
            </a:pPr>
            <a:r>
              <a:rPr lang="es-CO" sz="1800" i="1" u="none" strike="noStrike" cap="none" dirty="0">
                <a:solidFill>
                  <a:schemeClr val="tx1">
                    <a:lumMod val="50000"/>
                    <a:lumOff val="50000"/>
                  </a:schemeClr>
                </a:solidFill>
                <a:latin typeface="Roboto"/>
                <a:ea typeface="Play"/>
                <a:cs typeface="Play"/>
                <a:sym typeface="Play"/>
              </a:rPr>
              <a:t>“Como se advierte, la responsabilidad tiene como finalidad esencial, el resarcimiento por el menoscabo causado a una persona, </a:t>
            </a:r>
            <a:r>
              <a:rPr lang="es-CO" sz="1800" i="1" dirty="0">
                <a:solidFill>
                  <a:schemeClr val="tx1">
                    <a:lumMod val="50000"/>
                    <a:lumOff val="50000"/>
                  </a:schemeClr>
                </a:solidFill>
                <a:latin typeface="Roboto"/>
                <a:ea typeface="Play"/>
                <a:cs typeface="Play"/>
                <a:sym typeface="Play"/>
              </a:rPr>
              <a:t>c</a:t>
            </a:r>
            <a:r>
              <a:rPr lang="es-CO" sz="1800" i="1" u="none" strike="noStrike" cap="none" dirty="0">
                <a:solidFill>
                  <a:schemeClr val="tx1">
                    <a:lumMod val="50000"/>
                    <a:lumOff val="50000"/>
                  </a:schemeClr>
                </a:solidFill>
                <a:latin typeface="Roboto"/>
                <a:ea typeface="Play"/>
                <a:cs typeface="Play"/>
                <a:sym typeface="Play"/>
              </a:rPr>
              <a:t>ierta, Real, efectiva, no eventual ni hipotética,</a:t>
            </a:r>
            <a:r>
              <a:rPr lang="es-CO" sz="1800" i="1" dirty="0">
                <a:solidFill>
                  <a:schemeClr val="tx1">
                    <a:lumMod val="50000"/>
                    <a:lumOff val="50000"/>
                  </a:schemeClr>
                </a:solidFill>
                <a:latin typeface="Roboto"/>
                <a:ea typeface="Play"/>
                <a:cs typeface="Play"/>
                <a:sym typeface="Play"/>
              </a:rPr>
              <a:t> d</a:t>
            </a:r>
            <a:r>
              <a:rPr lang="es-CO" sz="1800" i="1" u="none" strike="noStrike" cap="none" dirty="0">
                <a:solidFill>
                  <a:schemeClr val="tx1">
                    <a:lumMod val="50000"/>
                    <a:lumOff val="50000"/>
                  </a:schemeClr>
                </a:solidFill>
                <a:latin typeface="Roboto"/>
                <a:ea typeface="Play"/>
                <a:cs typeface="Play"/>
                <a:sym typeface="Play"/>
              </a:rPr>
              <a:t>e no haberse presentado el afectado estaría en mejor situación</a:t>
            </a:r>
            <a:endParaRPr sz="1800" i="1"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1800" b="0" i="1" u="none" strike="noStrike" cap="none" dirty="0">
              <a:solidFill>
                <a:schemeClr val="tx1">
                  <a:lumMod val="50000"/>
                  <a:lumOff val="50000"/>
                </a:schemeClr>
              </a:solidFill>
              <a:latin typeface="Roboto"/>
              <a:sym typeface="Arial"/>
            </a:endParaRPr>
          </a:p>
        </p:txBody>
      </p:sp>
      <p:sp>
        <p:nvSpPr>
          <p:cNvPr id="475" name="Google Shape;475;g21bb86eb112_0_2170"/>
          <p:cNvSpPr/>
          <p:nvPr/>
        </p:nvSpPr>
        <p:spPr>
          <a:xfrm>
            <a:off x="3006950" y="1388212"/>
            <a:ext cx="6368100" cy="643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LA RESPONSABILIDAD</a:t>
            </a:r>
            <a:endParaRPr sz="3600" i="1"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1bb86eb112_0_2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81" name="Google Shape;481;g21bb86eb112_0_217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82" name="Google Shape;482;g21bb86eb112_0_2177"/>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483" name="Google Shape;483;g21bb86eb112_0_2177"/>
          <p:cNvSpPr/>
          <p:nvPr/>
        </p:nvSpPr>
        <p:spPr>
          <a:xfrm>
            <a:off x="356700" y="1194300"/>
            <a:ext cx="8935200" cy="5464800"/>
          </a:xfrm>
          <a:prstGeom prst="rect">
            <a:avLst/>
          </a:prstGeom>
          <a:noFill/>
          <a:ln>
            <a:noFill/>
          </a:ln>
        </p:spPr>
        <p:txBody>
          <a:bodyPr spcFirstLastPara="1" wrap="square" lIns="91425" tIns="45700" rIns="91425" bIns="45700" anchor="t" anchorCtr="0">
            <a:noAutofit/>
          </a:bodyPr>
          <a:lstStyle/>
          <a:p>
            <a:pPr marL="0" marR="0" lvl="0" indent="444500" algn="l" rtl="0">
              <a:lnSpc>
                <a:spcPct val="150000"/>
              </a:lnSpc>
              <a:spcBef>
                <a:spcPts val="1200"/>
              </a:spcBef>
              <a:spcAft>
                <a:spcPts val="0"/>
              </a:spcAft>
              <a:buClr>
                <a:schemeClr val="dk1"/>
              </a:buClr>
              <a:buSzPts val="1100"/>
              <a:buFont typeface="Arial"/>
              <a:buNone/>
            </a:pPr>
            <a:r>
              <a:rPr lang="es-CO" sz="1800" i="1" u="none" strike="noStrike" cap="none" dirty="0">
                <a:solidFill>
                  <a:schemeClr val="tx1">
                    <a:lumMod val="50000"/>
                    <a:lumOff val="50000"/>
                  </a:schemeClr>
                </a:solidFill>
                <a:latin typeface="Roboto"/>
                <a:ea typeface="Play"/>
                <a:cs typeface="Play"/>
                <a:sym typeface="Play"/>
              </a:rPr>
              <a:t>Debe ser proporcional a la gravedad de las violaciones y al daño sufrido, pues cualquier indemnización que lo supere constituirá un enriquecimiento sin causa de la víctima, salvo pacto de las partes cuando de responsabilidad contractual se trata.”</a:t>
            </a:r>
            <a:endParaRPr sz="1800" i="1" u="none" strike="noStrike" cap="none"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endParaRPr sz="1800" i="1"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r>
              <a:rPr lang="es-CO" sz="1800" dirty="0">
                <a:solidFill>
                  <a:schemeClr val="tx1">
                    <a:lumMod val="50000"/>
                    <a:lumOff val="50000"/>
                  </a:schemeClr>
                </a:solidFill>
                <a:latin typeface="Roboto"/>
                <a:ea typeface="Play"/>
                <a:cs typeface="Play"/>
                <a:sym typeface="Play"/>
              </a:rPr>
              <a:t>La</a:t>
            </a:r>
            <a:r>
              <a:rPr lang="es-CO" sz="2400" dirty="0">
                <a:solidFill>
                  <a:schemeClr val="tx1">
                    <a:lumMod val="50000"/>
                    <a:lumOff val="50000"/>
                  </a:schemeClr>
                </a:solidFill>
                <a:latin typeface="Roboto"/>
                <a:ea typeface="Play"/>
                <a:cs typeface="Play"/>
                <a:sym typeface="Play"/>
              </a:rPr>
              <a:t> </a:t>
            </a:r>
            <a:r>
              <a:rPr lang="es-CO" sz="2400" b="1" dirty="0">
                <a:solidFill>
                  <a:schemeClr val="tx1">
                    <a:lumMod val="50000"/>
                    <a:lumOff val="50000"/>
                  </a:schemeClr>
                </a:solidFill>
                <a:latin typeface="Roboto"/>
                <a:ea typeface="Play"/>
                <a:cs typeface="Play"/>
                <a:sym typeface="Play"/>
              </a:rPr>
              <a:t>Reparación económica</a:t>
            </a:r>
            <a:r>
              <a:rPr lang="es-CO" sz="2400" dirty="0">
                <a:solidFill>
                  <a:schemeClr val="tx1">
                    <a:lumMod val="50000"/>
                    <a:lumOff val="50000"/>
                  </a:schemeClr>
                </a:solidFill>
                <a:latin typeface="Roboto"/>
                <a:ea typeface="Play"/>
                <a:cs typeface="Play"/>
                <a:sym typeface="Play"/>
              </a:rPr>
              <a:t> </a:t>
            </a:r>
            <a:r>
              <a:rPr lang="es-CO" sz="1800" dirty="0">
                <a:solidFill>
                  <a:schemeClr val="tx1">
                    <a:lumMod val="50000"/>
                    <a:lumOff val="50000"/>
                  </a:schemeClr>
                </a:solidFill>
                <a:latin typeface="Roboto"/>
                <a:ea typeface="Play"/>
                <a:cs typeface="Play"/>
                <a:sym typeface="Play"/>
              </a:rPr>
              <a:t>debe ser plena y pagar todo tipo de perjuicios que se demuestran por el asegurado y/o sus beneficiarios. </a:t>
            </a: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r>
              <a:rPr lang="es-CO" sz="1800" dirty="0">
                <a:solidFill>
                  <a:schemeClr val="tx1">
                    <a:lumMod val="50000"/>
                    <a:lumOff val="50000"/>
                  </a:schemeClr>
                </a:solidFill>
                <a:latin typeface="Roboto"/>
                <a:ea typeface="Play"/>
                <a:cs typeface="Play"/>
                <a:sym typeface="Play"/>
              </a:rPr>
              <a:t>“El que ha cometido un delito o culpa, que ha inferido daño u otro, es obligado a la reparación …”</a:t>
            </a: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r>
              <a:rPr lang="es-CO" sz="1800" dirty="0">
                <a:solidFill>
                  <a:schemeClr val="tx1">
                    <a:lumMod val="50000"/>
                    <a:lumOff val="50000"/>
                  </a:schemeClr>
                </a:solidFill>
                <a:latin typeface="Roboto"/>
                <a:ea typeface="Play"/>
                <a:cs typeface="Play"/>
                <a:sym typeface="Play"/>
              </a:rPr>
              <a:t>En la demostración judicial se debe comprobar el daño y la relación con la omisión o acción del responsable que lo causa. </a:t>
            </a: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r>
              <a:rPr lang="es-CO" sz="1800" dirty="0">
                <a:solidFill>
                  <a:schemeClr val="tx1">
                    <a:lumMod val="50000"/>
                    <a:lumOff val="50000"/>
                  </a:schemeClr>
                </a:solidFill>
                <a:latin typeface="Roboto"/>
                <a:ea typeface="Play"/>
                <a:cs typeface="Play"/>
                <a:sym typeface="Play"/>
              </a:rPr>
              <a:t>-Hecho ilícito imputable</a:t>
            </a: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r>
              <a:rPr lang="es-CO" sz="1800" dirty="0">
                <a:solidFill>
                  <a:schemeClr val="tx1">
                    <a:lumMod val="50000"/>
                    <a:lumOff val="50000"/>
                  </a:schemeClr>
                </a:solidFill>
                <a:latin typeface="Roboto"/>
                <a:ea typeface="Play"/>
                <a:cs typeface="Play"/>
                <a:sym typeface="Play"/>
              </a:rPr>
              <a:t>-Dolo o culpa</a:t>
            </a: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r>
              <a:rPr lang="es-CO" sz="1800" dirty="0">
                <a:solidFill>
                  <a:schemeClr val="tx1">
                    <a:lumMod val="50000"/>
                    <a:lumOff val="50000"/>
                  </a:schemeClr>
                </a:solidFill>
                <a:latin typeface="Roboto"/>
                <a:ea typeface="Play"/>
                <a:cs typeface="Play"/>
                <a:sym typeface="Play"/>
              </a:rPr>
              <a:t>-Daño o perjuicio</a:t>
            </a:r>
            <a:endParaRPr sz="1800" dirty="0">
              <a:solidFill>
                <a:schemeClr val="tx1">
                  <a:lumMod val="50000"/>
                  <a:lumOff val="50000"/>
                </a:schemeClr>
              </a:solidFill>
              <a:latin typeface="Roboto"/>
              <a:ea typeface="Play"/>
              <a:cs typeface="Play"/>
              <a:sym typeface="Play"/>
            </a:endParaRPr>
          </a:p>
          <a:p>
            <a:pPr marL="0" lvl="0" indent="0" algn="just" rtl="0">
              <a:spcBef>
                <a:spcPts val="0"/>
              </a:spcBef>
              <a:spcAft>
                <a:spcPts val="0"/>
              </a:spcAft>
              <a:buClr>
                <a:schemeClr val="dk1"/>
              </a:buClr>
              <a:buSzPts val="2400"/>
              <a:buFont typeface="Arial"/>
              <a:buNone/>
            </a:pPr>
            <a:r>
              <a:rPr lang="es-CO" sz="1800" dirty="0">
                <a:solidFill>
                  <a:schemeClr val="tx1">
                    <a:lumMod val="50000"/>
                    <a:lumOff val="50000"/>
                  </a:schemeClr>
                </a:solidFill>
                <a:latin typeface="Roboto"/>
                <a:ea typeface="Play"/>
                <a:cs typeface="Play"/>
                <a:sym typeface="Play"/>
              </a:rPr>
              <a:t>-Nexo causal</a:t>
            </a:r>
            <a:endParaRPr sz="1800" i="1"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400" b="0" i="1" u="none" strike="noStrike" cap="none" dirty="0">
              <a:solidFill>
                <a:schemeClr val="tx1">
                  <a:lumMod val="50000"/>
                  <a:lumOff val="50000"/>
                </a:schemeClr>
              </a:solidFill>
              <a:latin typeface="Roboto"/>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1" u="none" strike="noStrike" cap="none" dirty="0">
              <a:solidFill>
                <a:schemeClr val="tx1">
                  <a:lumMod val="50000"/>
                  <a:lumOff val="50000"/>
                </a:schemeClr>
              </a:solidFill>
              <a:latin typeface="Roboto"/>
              <a:sym typeface="Arial"/>
            </a:endParaRPr>
          </a:p>
        </p:txBody>
      </p:sp>
      <p:sp>
        <p:nvSpPr>
          <p:cNvPr id="484" name="Google Shape;484;g21bb86eb112_0_2177"/>
          <p:cNvSpPr/>
          <p:nvPr/>
        </p:nvSpPr>
        <p:spPr>
          <a:xfrm>
            <a:off x="3398375" y="365125"/>
            <a:ext cx="4056600" cy="721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LA REPARACIÓN</a:t>
            </a:r>
            <a:endParaRPr sz="3600" i="1"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21bb86eb112_0_21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90" name="Google Shape;490;g21bb86eb112_0_21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91" name="Google Shape;491;g21bb86eb112_0_2193"/>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492" name="Google Shape;492;g21bb86eb112_0_2193"/>
          <p:cNvSpPr/>
          <p:nvPr/>
        </p:nvSpPr>
        <p:spPr>
          <a:xfrm>
            <a:off x="564259" y="1856908"/>
            <a:ext cx="8423188" cy="4481400"/>
          </a:xfrm>
          <a:prstGeom prst="rect">
            <a:avLst/>
          </a:prstGeom>
          <a:noFill/>
          <a:ln>
            <a:noFill/>
          </a:ln>
        </p:spPr>
        <p:txBody>
          <a:bodyPr spcFirstLastPara="1" wrap="square" lIns="91425" tIns="45700" rIns="91425" bIns="45700" anchor="t" anchorCtr="0">
            <a:noAutofit/>
          </a:bodyPr>
          <a:lstStyle/>
          <a:p>
            <a:pPr marL="0" marR="0" lvl="0" indent="444500" algn="just" rtl="0">
              <a:lnSpc>
                <a:spcPct val="150000"/>
              </a:lnSpc>
              <a:spcBef>
                <a:spcPts val="1200"/>
              </a:spcBef>
              <a:spcAft>
                <a:spcPts val="0"/>
              </a:spcAft>
              <a:buClr>
                <a:schemeClr val="dk1"/>
              </a:buClr>
              <a:buSzPts val="1100"/>
              <a:buFont typeface="Arial"/>
              <a:buNone/>
            </a:pPr>
            <a:r>
              <a:rPr lang="es-CO" sz="2300" i="0" u="none" strike="noStrike" cap="none" dirty="0">
                <a:solidFill>
                  <a:schemeClr val="tx1">
                    <a:lumMod val="50000"/>
                    <a:lumOff val="50000"/>
                  </a:schemeClr>
                </a:solidFill>
                <a:latin typeface="Roboto"/>
                <a:ea typeface="Play"/>
                <a:cs typeface="Play"/>
                <a:sym typeface="Play"/>
              </a:rPr>
              <a:t>“afectación, lesión o agravio contra el “patrimonio”, entendido este como el conjunto de bienes, derechos y obligaciones, económicamente evaluables, pertenecientes a una persona y que constituyen una universalidad jurídica, de tal manera que dicho deterioro es pasible de tasarse en dinero, como los gastos que hicieran la víctima o sus familiares por causa del hecho lesivo, o lo que por causa de éste dejaron de recibir.” </a:t>
            </a:r>
            <a:endParaRPr sz="2400" i="1" u="none" strike="noStrike" cap="none" dirty="0">
              <a:solidFill>
                <a:schemeClr val="tx1">
                  <a:lumMod val="50000"/>
                  <a:lumOff val="50000"/>
                </a:schemeClr>
              </a:solidFill>
              <a:latin typeface="Roboto"/>
              <a:ea typeface="Play"/>
              <a:cs typeface="Play"/>
              <a:sym typeface="Play"/>
            </a:endParaRPr>
          </a:p>
        </p:txBody>
      </p:sp>
      <p:sp>
        <p:nvSpPr>
          <p:cNvPr id="493" name="Google Shape;493;g21bb86eb112_0_2193"/>
          <p:cNvSpPr/>
          <p:nvPr/>
        </p:nvSpPr>
        <p:spPr>
          <a:xfrm>
            <a:off x="948858" y="1165375"/>
            <a:ext cx="8728542" cy="118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LOS PERJUICIOS PATRIMONIALES</a:t>
            </a:r>
            <a:endParaRPr sz="3600" i="1"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ed65c3ef35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41" name="Google Shape;141;g2ed65c3ef35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g2ed65c3ef35_0_0"/>
          <p:cNvPicPr preferRelativeResize="0"/>
          <p:nvPr/>
        </p:nvPicPr>
        <p:blipFill rotWithShape="1">
          <a:blip r:embed="rId3">
            <a:alphaModFix/>
          </a:blip>
          <a:srcRect/>
          <a:stretch/>
        </p:blipFill>
        <p:spPr>
          <a:xfrm>
            <a:off x="0" y="0"/>
            <a:ext cx="12191999" cy="6819257"/>
          </a:xfrm>
          <a:prstGeom prst="rect">
            <a:avLst/>
          </a:prstGeom>
          <a:noFill/>
          <a:ln>
            <a:noFill/>
          </a:ln>
        </p:spPr>
      </p:pic>
      <p:pic>
        <p:nvPicPr>
          <p:cNvPr id="143" name="Google Shape;143;g2ed65c3ef35_0_0"/>
          <p:cNvPicPr preferRelativeResize="0"/>
          <p:nvPr/>
        </p:nvPicPr>
        <p:blipFill rotWithShape="1">
          <a:blip r:embed="rId4">
            <a:alphaModFix/>
          </a:blip>
          <a:srcRect/>
          <a:stretch/>
        </p:blipFill>
        <p:spPr>
          <a:xfrm>
            <a:off x="318855" y="1417642"/>
            <a:ext cx="8808700" cy="2170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oogle Shape;151;g2ed65c3ef35_0_8">
            <a:extLst>
              <a:ext uri="{FF2B5EF4-FFF2-40B4-BE49-F238E27FC236}">
                <a16:creationId xmlns:a16="http://schemas.microsoft.com/office/drawing/2014/main" id="{DF6D92AF-85FA-4057-A680-17C4F0578459}"/>
              </a:ext>
            </a:extLst>
          </p:cNvPr>
          <p:cNvPicPr preferRelativeResize="0"/>
          <p:nvPr/>
        </p:nvPicPr>
        <p:blipFill rotWithShape="1">
          <a:blip r:embed="rId5">
            <a:alphaModFix/>
          </a:blip>
          <a:srcRect l="5994" t="11640" r="992" b="17513"/>
          <a:stretch/>
        </p:blipFill>
        <p:spPr>
          <a:xfrm>
            <a:off x="541867" y="4246100"/>
            <a:ext cx="8585688" cy="1272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21bb86eb112_0_22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499" name="Google Shape;499;g21bb86eb112_0_22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00" name="Google Shape;500;g21bb86eb112_0_2200"/>
          <p:cNvPicPr preferRelativeResize="0"/>
          <p:nvPr/>
        </p:nvPicPr>
        <p:blipFill rotWithShape="1">
          <a:blip r:embed="rId3">
            <a:alphaModFix/>
          </a:blip>
          <a:srcRect/>
          <a:stretch/>
        </p:blipFill>
        <p:spPr>
          <a:xfrm>
            <a:off x="1" y="1"/>
            <a:ext cx="12191999" cy="6858000"/>
          </a:xfrm>
          <a:prstGeom prst="rect">
            <a:avLst/>
          </a:prstGeom>
          <a:noFill/>
          <a:ln>
            <a:noFill/>
          </a:ln>
        </p:spPr>
      </p:pic>
      <p:sp>
        <p:nvSpPr>
          <p:cNvPr id="501" name="Google Shape;501;g21bb86eb112_0_2200"/>
          <p:cNvSpPr/>
          <p:nvPr/>
        </p:nvSpPr>
        <p:spPr>
          <a:xfrm>
            <a:off x="837600" y="1399025"/>
            <a:ext cx="8154600" cy="5204400"/>
          </a:xfrm>
          <a:prstGeom prst="rect">
            <a:avLst/>
          </a:prstGeom>
          <a:noFill/>
          <a:ln>
            <a:noFill/>
          </a:ln>
        </p:spPr>
        <p:txBody>
          <a:bodyPr spcFirstLastPara="1" wrap="square" lIns="91425" tIns="45700" rIns="91425" bIns="45700" anchor="t" anchorCtr="0">
            <a:noAutofit/>
          </a:bodyPr>
          <a:lstStyle/>
          <a:p>
            <a:pPr marL="0" marR="0" lvl="0" indent="444500" algn="just" rtl="0">
              <a:lnSpc>
                <a:spcPct val="150000"/>
              </a:lnSpc>
              <a:spcBef>
                <a:spcPts val="1200"/>
              </a:spcBef>
              <a:spcAft>
                <a:spcPts val="0"/>
              </a:spcAft>
              <a:buClr>
                <a:schemeClr val="dk1"/>
              </a:buClr>
              <a:buSzPts val="1100"/>
              <a:buFont typeface="Arial"/>
              <a:buNone/>
            </a:pPr>
            <a:r>
              <a:rPr lang="es-CO" sz="2400" i="0" u="none" strike="noStrike" cap="none" dirty="0">
                <a:solidFill>
                  <a:schemeClr val="tx1">
                    <a:lumMod val="50000"/>
                    <a:lumOff val="50000"/>
                  </a:schemeClr>
                </a:solidFill>
                <a:latin typeface="Roboto"/>
                <a:ea typeface="Play"/>
                <a:cs typeface="Play"/>
                <a:sym typeface="Play"/>
              </a:rPr>
              <a:t>Es la suma de dinero “con la que se pretende resarcir a la víctima, en términos generales procura, dejar a ésta indemne, colocándola en igual o similar situación a la que se encontraba con anterioridad a la ocurrencia del hecho dañoso, por lo que en su cuantificación se deberá atender el principio de la reparación integral, que no es otra cosa que reparar </a:t>
            </a:r>
            <a:r>
              <a:rPr lang="es-CO" sz="2400" i="1" u="none" strike="noStrike" cap="none" dirty="0">
                <a:solidFill>
                  <a:schemeClr val="tx1">
                    <a:lumMod val="50000"/>
                    <a:lumOff val="50000"/>
                  </a:schemeClr>
                </a:solidFill>
                <a:latin typeface="Roboto"/>
                <a:ea typeface="Play"/>
                <a:cs typeface="Play"/>
                <a:sym typeface="Play"/>
              </a:rPr>
              <a:t>tout le dommage, mais rien que le dommage,</a:t>
            </a:r>
            <a:r>
              <a:rPr lang="es-CO" sz="2400" i="0" u="none" strike="noStrike" cap="none" dirty="0">
                <a:solidFill>
                  <a:schemeClr val="tx1">
                    <a:lumMod val="50000"/>
                    <a:lumOff val="50000"/>
                  </a:schemeClr>
                </a:solidFill>
                <a:latin typeface="Roboto"/>
                <a:ea typeface="Play"/>
                <a:cs typeface="Play"/>
                <a:sym typeface="Play"/>
              </a:rPr>
              <a:t> esto es, indemnizar la totalidad de los daños padecidos”</a:t>
            </a:r>
            <a:endParaRPr sz="6000" i="1"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3600" b="0" i="1" u="none" strike="noStrike" cap="none" dirty="0">
              <a:solidFill>
                <a:schemeClr val="tx1">
                  <a:lumMod val="50000"/>
                  <a:lumOff val="50000"/>
                </a:schemeClr>
              </a:solidFill>
              <a:latin typeface="Roboto"/>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1" u="none" strike="noStrike" cap="none" dirty="0">
              <a:solidFill>
                <a:schemeClr val="tx1">
                  <a:lumMod val="50000"/>
                  <a:lumOff val="50000"/>
                </a:schemeClr>
              </a:solidFill>
              <a:latin typeface="Roboto"/>
              <a:sym typeface="Arial"/>
            </a:endParaRPr>
          </a:p>
        </p:txBody>
      </p:sp>
      <p:sp>
        <p:nvSpPr>
          <p:cNvPr id="502" name="Google Shape;502;g21bb86eb112_0_2200"/>
          <p:cNvSpPr/>
          <p:nvPr/>
        </p:nvSpPr>
        <p:spPr>
          <a:xfrm>
            <a:off x="2666967" y="830225"/>
            <a:ext cx="5128200" cy="568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LA INDEMNIZACIÓN</a:t>
            </a:r>
            <a:endParaRPr sz="3600" i="1"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21bb86eb112_0_25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08" name="Google Shape;508;g21bb86eb112_0_25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09" name="Google Shape;509;g21bb86eb112_0_2503"/>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510" name="Google Shape;510;g21bb86eb112_0_2503"/>
          <p:cNvSpPr/>
          <p:nvPr/>
        </p:nvSpPr>
        <p:spPr>
          <a:xfrm>
            <a:off x="2924175" y="1567842"/>
            <a:ext cx="8645100" cy="5074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300" i="0" u="none" strike="noStrike" cap="none" dirty="0">
                <a:solidFill>
                  <a:schemeClr val="tx1">
                    <a:lumMod val="50000"/>
                    <a:lumOff val="50000"/>
                  </a:schemeClr>
                </a:solidFill>
                <a:latin typeface="Roboto"/>
                <a:ea typeface="Play"/>
                <a:cs typeface="Play"/>
                <a:sym typeface="Play"/>
              </a:rPr>
              <a:t>Se origina ante la destrucción de algún derecho subjetivo de la persona, en materia laboral que cause perjuicio a la vida, la salud e integridad corporal de quién sea afectado. </a:t>
            </a: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300" i="0" u="none" strike="noStrike" cap="none" dirty="0">
                <a:solidFill>
                  <a:schemeClr val="tx1">
                    <a:lumMod val="50000"/>
                    <a:lumOff val="50000"/>
                  </a:schemeClr>
                </a:solidFill>
                <a:latin typeface="Roboto"/>
                <a:ea typeface="Play"/>
                <a:cs typeface="Play"/>
                <a:sym typeface="Play"/>
              </a:rPr>
              <a:t>Los perjuicios pueden ser:</a:t>
            </a: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300" b="1" i="0" strike="noStrike" cap="none" dirty="0">
                <a:solidFill>
                  <a:schemeClr val="tx1">
                    <a:lumMod val="50000"/>
                    <a:lumOff val="50000"/>
                  </a:schemeClr>
                </a:solidFill>
                <a:latin typeface="Roboto"/>
                <a:ea typeface="Play"/>
                <a:cs typeface="Play"/>
                <a:sym typeface="Play"/>
              </a:rPr>
              <a:t>Materiales: </a:t>
            </a:r>
            <a:r>
              <a:rPr lang="es-CO" sz="2300" i="0" strike="noStrike" cap="none" dirty="0">
                <a:solidFill>
                  <a:schemeClr val="tx1">
                    <a:lumMod val="50000"/>
                    <a:lumOff val="50000"/>
                  </a:schemeClr>
                </a:solidFill>
                <a:latin typeface="Roboto"/>
                <a:ea typeface="Play"/>
                <a:cs typeface="Play"/>
                <a:sym typeface="Play"/>
              </a:rPr>
              <a:t>Qué</a:t>
            </a:r>
            <a:r>
              <a:rPr lang="es-CO" sz="2300" i="0" u="none" strike="noStrike" cap="none" dirty="0">
                <a:solidFill>
                  <a:schemeClr val="tx1">
                    <a:lumMod val="50000"/>
                    <a:lumOff val="50000"/>
                  </a:schemeClr>
                </a:solidFill>
                <a:latin typeface="Roboto"/>
                <a:ea typeface="Play"/>
                <a:cs typeface="Play"/>
                <a:sym typeface="Play"/>
              </a:rPr>
              <a:t> implican la destrucción o menoscabo de un derecho patrimonial.</a:t>
            </a: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300" b="1" i="0" strike="noStrike" cap="none" dirty="0">
                <a:solidFill>
                  <a:schemeClr val="tx1">
                    <a:lumMod val="50000"/>
                    <a:lumOff val="50000"/>
                  </a:schemeClr>
                </a:solidFill>
                <a:latin typeface="Roboto"/>
                <a:ea typeface="Play"/>
                <a:cs typeface="Play"/>
                <a:sym typeface="Play"/>
              </a:rPr>
              <a:t>Inmateriales: </a:t>
            </a:r>
            <a:r>
              <a:rPr lang="es-CO" sz="2300" i="0" u="none" strike="noStrike" cap="none" dirty="0">
                <a:solidFill>
                  <a:schemeClr val="tx1">
                    <a:lumMod val="50000"/>
                    <a:lumOff val="50000"/>
                  </a:schemeClr>
                </a:solidFill>
                <a:latin typeface="Roboto"/>
                <a:ea typeface="Play"/>
                <a:cs typeface="Play"/>
                <a:sym typeface="Play"/>
              </a:rPr>
              <a:t>Un dolor afectivo o algún menoscabo en los sentimientos de quién sea víctima o de terceros.</a:t>
            </a: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chemeClr val="tx1">
                  <a:lumMod val="50000"/>
                  <a:lumOff val="50000"/>
                </a:schemeClr>
              </a:solidFill>
              <a:latin typeface="Roboto"/>
              <a:sym typeface="Arial"/>
            </a:endParaRPr>
          </a:p>
        </p:txBody>
      </p:sp>
      <p:sp>
        <p:nvSpPr>
          <p:cNvPr id="511" name="Google Shape;511;g21bb86eb112_0_2503"/>
          <p:cNvSpPr/>
          <p:nvPr/>
        </p:nvSpPr>
        <p:spPr>
          <a:xfrm>
            <a:off x="5218125" y="509542"/>
            <a:ext cx="4057200" cy="66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PERJUICIOS</a:t>
            </a:r>
            <a:endParaRPr sz="36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1bb86eb112_0_25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17" name="Google Shape;517;g21bb86eb112_0_25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18" name="Google Shape;518;g21bb86eb112_0_2512"/>
          <p:cNvPicPr preferRelativeResize="0"/>
          <p:nvPr/>
        </p:nvPicPr>
        <p:blipFill rotWithShape="1">
          <a:blip r:embed="rId3">
            <a:alphaModFix/>
          </a:blip>
          <a:srcRect/>
          <a:stretch/>
        </p:blipFill>
        <p:spPr>
          <a:xfrm>
            <a:off x="0" y="0"/>
            <a:ext cx="12191999" cy="6819257"/>
          </a:xfrm>
          <a:prstGeom prst="rect">
            <a:avLst/>
          </a:prstGeom>
          <a:noFill/>
          <a:ln>
            <a:noFill/>
          </a:ln>
        </p:spPr>
      </p:pic>
      <p:sp>
        <p:nvSpPr>
          <p:cNvPr id="519" name="Google Shape;519;g21bb86eb112_0_2512"/>
          <p:cNvSpPr/>
          <p:nvPr/>
        </p:nvSpPr>
        <p:spPr>
          <a:xfrm>
            <a:off x="492500" y="1462225"/>
            <a:ext cx="3445500" cy="486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400" b="1" i="0" u="sng" strike="noStrike" cap="none" dirty="0">
                <a:solidFill>
                  <a:schemeClr val="tx1">
                    <a:lumMod val="50000"/>
                    <a:lumOff val="50000"/>
                  </a:schemeClr>
                </a:solidFill>
                <a:latin typeface="Roboto"/>
                <a:ea typeface="Play"/>
                <a:cs typeface="Play"/>
                <a:sym typeface="Play"/>
              </a:rPr>
              <a:t>DAÑO EMERGENTE</a:t>
            </a:r>
            <a:endParaRPr sz="2400" i="0" u="sng" strike="noStrike" cap="none" dirty="0">
              <a:solidFill>
                <a:schemeClr val="tx1">
                  <a:lumMod val="50000"/>
                  <a:lumOff val="50000"/>
                </a:schemeClr>
              </a:solidFill>
              <a:latin typeface="Roboto"/>
              <a:ea typeface="Play"/>
              <a:cs typeface="Play"/>
              <a:sym typeface="Play"/>
            </a:endParaRPr>
          </a:p>
        </p:txBody>
      </p:sp>
      <p:sp>
        <p:nvSpPr>
          <p:cNvPr id="520" name="Google Shape;520;g21bb86eb112_0_2512"/>
          <p:cNvSpPr/>
          <p:nvPr/>
        </p:nvSpPr>
        <p:spPr>
          <a:xfrm>
            <a:off x="492500" y="3904199"/>
            <a:ext cx="8794500" cy="2793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000" i="0" u="none" strike="noStrike" cap="none">
                <a:solidFill>
                  <a:schemeClr val="tx1">
                    <a:lumMod val="50000"/>
                    <a:lumOff val="50000"/>
                  </a:schemeClr>
                </a:solidFill>
                <a:latin typeface="Roboto"/>
                <a:ea typeface="Play"/>
                <a:cs typeface="Play"/>
                <a:sym typeface="Play"/>
              </a:rPr>
              <a:t>Lo que se deja de ganar en el porvenir y dicha pérdida es consecuencia de la lesión corporal o de la enfermedad.</a:t>
            </a:r>
            <a:endParaRPr sz="2000" i="0" u="none" strike="noStrike" cap="none">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00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000" i="0" u="none" strike="noStrike" cap="none">
                <a:solidFill>
                  <a:schemeClr val="tx1">
                    <a:lumMod val="50000"/>
                    <a:lumOff val="50000"/>
                  </a:schemeClr>
                </a:solidFill>
                <a:latin typeface="Roboto"/>
                <a:ea typeface="Play"/>
                <a:cs typeface="Play"/>
                <a:sym typeface="Play"/>
              </a:rPr>
              <a:t>Se calcula siempre teniendo en cuenta el promedio del nivel de ingreso y el promedio probable de supervivencia. </a:t>
            </a:r>
            <a:endParaRPr sz="2000" i="0" u="none" strike="noStrike" cap="none">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00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000" i="0" u="none" strike="noStrike" cap="none">
                <a:solidFill>
                  <a:schemeClr val="tx1">
                    <a:lumMod val="50000"/>
                    <a:lumOff val="50000"/>
                  </a:schemeClr>
                </a:solidFill>
                <a:latin typeface="Roboto"/>
                <a:ea typeface="Play"/>
                <a:cs typeface="Play"/>
                <a:sym typeface="Play"/>
              </a:rPr>
              <a:t>El beneficiario debe demostrar la ayuda y socorro que habría continuado </a:t>
            </a:r>
            <a:r>
              <a:rPr lang="es-CO" sz="2000">
                <a:solidFill>
                  <a:schemeClr val="tx1">
                    <a:lumMod val="50000"/>
                    <a:lumOff val="50000"/>
                  </a:schemeClr>
                </a:solidFill>
                <a:latin typeface="Roboto"/>
                <a:ea typeface="Play"/>
                <a:cs typeface="Play"/>
                <a:sym typeface="Play"/>
              </a:rPr>
              <a:t>si</a:t>
            </a:r>
            <a:r>
              <a:rPr lang="es-CO" sz="2000" i="0" u="none" strike="noStrike" cap="none">
                <a:solidFill>
                  <a:schemeClr val="tx1">
                    <a:lumMod val="50000"/>
                    <a:lumOff val="50000"/>
                  </a:schemeClr>
                </a:solidFill>
                <a:latin typeface="Roboto"/>
                <a:ea typeface="Play"/>
                <a:cs typeface="Play"/>
                <a:sym typeface="Play"/>
              </a:rPr>
              <a:t> el daño no se habría materializado. Ante el sustento de la familia. </a:t>
            </a:r>
            <a:endParaRPr sz="2000" i="0" u="none" strike="noStrike" cap="none">
              <a:solidFill>
                <a:schemeClr val="tx1">
                  <a:lumMod val="50000"/>
                  <a:lumOff val="50000"/>
                </a:schemeClr>
              </a:solidFill>
              <a:latin typeface="Roboto"/>
              <a:ea typeface="Play"/>
              <a:cs typeface="Play"/>
              <a:sym typeface="Play"/>
            </a:endParaRPr>
          </a:p>
        </p:txBody>
      </p:sp>
      <p:sp>
        <p:nvSpPr>
          <p:cNvPr id="521" name="Google Shape;521;g21bb86eb112_0_2512"/>
          <p:cNvSpPr/>
          <p:nvPr/>
        </p:nvSpPr>
        <p:spPr>
          <a:xfrm>
            <a:off x="492500" y="3443866"/>
            <a:ext cx="3249000" cy="443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400" b="1" i="0" u="sng" strike="noStrike" cap="none" dirty="0">
                <a:solidFill>
                  <a:schemeClr val="tx1">
                    <a:lumMod val="50000"/>
                    <a:lumOff val="50000"/>
                  </a:schemeClr>
                </a:solidFill>
                <a:latin typeface="Roboto"/>
                <a:ea typeface="Play"/>
                <a:cs typeface="Play"/>
                <a:sym typeface="Play"/>
              </a:rPr>
              <a:t>LUCRO CESANTE</a:t>
            </a:r>
            <a:endParaRPr sz="2400" i="0" u="sng" strike="noStrike" cap="none" dirty="0">
              <a:solidFill>
                <a:schemeClr val="tx1">
                  <a:lumMod val="50000"/>
                  <a:lumOff val="50000"/>
                </a:schemeClr>
              </a:solidFill>
              <a:latin typeface="Roboto"/>
              <a:ea typeface="Play"/>
              <a:cs typeface="Play"/>
              <a:sym typeface="Play"/>
            </a:endParaRPr>
          </a:p>
        </p:txBody>
      </p:sp>
      <p:sp>
        <p:nvSpPr>
          <p:cNvPr id="522" name="Google Shape;522;g21bb86eb112_0_2512"/>
          <p:cNvSpPr/>
          <p:nvPr/>
        </p:nvSpPr>
        <p:spPr>
          <a:xfrm>
            <a:off x="492500" y="1968525"/>
            <a:ext cx="8384100" cy="1179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000" i="0" u="none" strike="noStrike" cap="none" dirty="0">
                <a:solidFill>
                  <a:schemeClr val="tx1">
                    <a:lumMod val="50000"/>
                    <a:lumOff val="50000"/>
                  </a:schemeClr>
                </a:solidFill>
                <a:latin typeface="Roboto"/>
                <a:ea typeface="Play"/>
                <a:cs typeface="Play"/>
                <a:sym typeface="Play"/>
              </a:rPr>
              <a:t>-Gastos y pérdida del ingreso. </a:t>
            </a:r>
            <a:endParaRPr sz="20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000"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000" i="0" u="none" strike="noStrike" cap="none" dirty="0">
                <a:solidFill>
                  <a:schemeClr val="tx1">
                    <a:lumMod val="50000"/>
                    <a:lumOff val="50000"/>
                  </a:schemeClr>
                </a:solidFill>
                <a:latin typeface="Roboto"/>
                <a:ea typeface="Play"/>
                <a:cs typeface="Play"/>
                <a:sym typeface="Play"/>
              </a:rPr>
              <a:t>-Gastos en los que se incurre para curarse, implicando una pérdida de orden económico. </a:t>
            </a:r>
            <a:endParaRPr sz="2000" i="0" u="none" strike="noStrike" cap="none" dirty="0">
              <a:solidFill>
                <a:schemeClr val="tx1">
                  <a:lumMod val="50000"/>
                  <a:lumOff val="50000"/>
                </a:schemeClr>
              </a:solidFill>
              <a:latin typeface="Roboto"/>
              <a:ea typeface="Play"/>
              <a:cs typeface="Play"/>
              <a:sym typeface="Play"/>
            </a:endParaRPr>
          </a:p>
        </p:txBody>
      </p:sp>
      <p:sp>
        <p:nvSpPr>
          <p:cNvPr id="523" name="Google Shape;523;g21bb86eb112_0_2512"/>
          <p:cNvSpPr/>
          <p:nvPr/>
        </p:nvSpPr>
        <p:spPr>
          <a:xfrm>
            <a:off x="2965078" y="712557"/>
            <a:ext cx="6261842" cy="67821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3200" b="1" i="0" u="none" strike="noStrike" cap="none" dirty="0">
                <a:solidFill>
                  <a:schemeClr val="tx1">
                    <a:lumMod val="50000"/>
                    <a:lumOff val="50000"/>
                  </a:schemeClr>
                </a:solidFill>
                <a:latin typeface="Roboto"/>
                <a:ea typeface="Play"/>
                <a:cs typeface="Play"/>
                <a:sym typeface="Play"/>
              </a:rPr>
              <a:t>PERJUICIOS MATERIALES </a:t>
            </a:r>
            <a:endParaRPr sz="32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1bb86eb112_0_25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29" name="Google Shape;529;g21bb86eb112_0_25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30" name="Google Shape;530;g21bb86eb112_0_2523"/>
          <p:cNvPicPr preferRelativeResize="0"/>
          <p:nvPr/>
        </p:nvPicPr>
        <p:blipFill rotWithShape="1">
          <a:blip r:embed="rId3">
            <a:alphaModFix/>
          </a:blip>
          <a:srcRect/>
          <a:stretch/>
        </p:blipFill>
        <p:spPr>
          <a:xfrm>
            <a:off x="-26196" y="0"/>
            <a:ext cx="12244393" cy="6858000"/>
          </a:xfrm>
          <a:prstGeom prst="rect">
            <a:avLst/>
          </a:prstGeom>
          <a:noFill/>
          <a:ln>
            <a:noFill/>
          </a:ln>
        </p:spPr>
      </p:pic>
      <p:pic>
        <p:nvPicPr>
          <p:cNvPr id="531" name="Google Shape;531;g21bb86eb112_0_2523"/>
          <p:cNvPicPr preferRelativeResize="0"/>
          <p:nvPr/>
        </p:nvPicPr>
        <p:blipFill rotWithShape="1">
          <a:blip r:embed="rId4">
            <a:alphaModFix/>
          </a:blip>
          <a:srcRect/>
          <a:stretch/>
        </p:blipFill>
        <p:spPr>
          <a:xfrm>
            <a:off x="3081867" y="780643"/>
            <a:ext cx="8271933" cy="462955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1bb86eb112_0_25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37" name="Google Shape;537;g21bb86eb112_0_25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38" name="Google Shape;538;g21bb86eb112_0_2532"/>
          <p:cNvPicPr preferRelativeResize="0"/>
          <p:nvPr/>
        </p:nvPicPr>
        <p:blipFill rotWithShape="1">
          <a:blip r:embed="rId3">
            <a:alphaModFix/>
          </a:blip>
          <a:srcRect/>
          <a:stretch/>
        </p:blipFill>
        <p:spPr>
          <a:xfrm>
            <a:off x="1" y="581"/>
            <a:ext cx="12191999" cy="6895451"/>
          </a:xfrm>
          <a:prstGeom prst="rect">
            <a:avLst/>
          </a:prstGeom>
          <a:noFill/>
          <a:ln>
            <a:noFill/>
          </a:ln>
        </p:spPr>
      </p:pic>
      <p:sp>
        <p:nvSpPr>
          <p:cNvPr id="539" name="Google Shape;539;g21bb86eb112_0_2532"/>
          <p:cNvSpPr/>
          <p:nvPr/>
        </p:nvSpPr>
        <p:spPr>
          <a:xfrm>
            <a:off x="2373423" y="747500"/>
            <a:ext cx="6991252" cy="7116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CO" sz="3200" b="1" i="0" u="none" strike="noStrike" cap="none" dirty="0">
                <a:solidFill>
                  <a:schemeClr val="tx1">
                    <a:lumMod val="50000"/>
                    <a:lumOff val="50000"/>
                  </a:schemeClr>
                </a:solidFill>
                <a:latin typeface="Roboto"/>
                <a:ea typeface="Play"/>
                <a:cs typeface="Play"/>
                <a:sym typeface="Play"/>
              </a:rPr>
              <a:t>PERJUICIOS INMATERIALES </a:t>
            </a:r>
            <a:endParaRPr sz="3200" b="1" i="0" u="none" strike="noStrike" cap="none" dirty="0">
              <a:solidFill>
                <a:schemeClr val="tx1">
                  <a:lumMod val="50000"/>
                  <a:lumOff val="50000"/>
                </a:schemeClr>
              </a:solidFill>
              <a:latin typeface="Roboto"/>
              <a:ea typeface="Play"/>
              <a:cs typeface="Play"/>
              <a:sym typeface="Play"/>
            </a:endParaRPr>
          </a:p>
          <a:p>
            <a:pPr marL="0" marR="0" lvl="0" indent="0" algn="ctr" rtl="0">
              <a:lnSpc>
                <a:spcPct val="100000"/>
              </a:lnSpc>
              <a:spcBef>
                <a:spcPts val="0"/>
              </a:spcBef>
              <a:spcAft>
                <a:spcPts val="0"/>
              </a:spcAft>
              <a:buClr>
                <a:srgbClr val="000000"/>
              </a:buClr>
              <a:buSzPts val="2400"/>
              <a:buFont typeface="Arial"/>
              <a:buNone/>
            </a:pPr>
            <a:endParaRPr sz="2000" b="0" i="0" u="none" strike="noStrike" cap="none" dirty="0">
              <a:solidFill>
                <a:schemeClr val="tx1">
                  <a:lumMod val="50000"/>
                  <a:lumOff val="50000"/>
                </a:schemeClr>
              </a:solidFill>
              <a:latin typeface="Roboto"/>
              <a:sym typeface="Arial"/>
            </a:endParaRPr>
          </a:p>
        </p:txBody>
      </p:sp>
      <p:pic>
        <p:nvPicPr>
          <p:cNvPr id="540" name="Google Shape;540;g21bb86eb112_0_2532"/>
          <p:cNvPicPr preferRelativeResize="0"/>
          <p:nvPr/>
        </p:nvPicPr>
        <p:blipFill rotWithShape="1">
          <a:blip r:embed="rId4">
            <a:alphaModFix/>
          </a:blip>
          <a:srcRect/>
          <a:stretch/>
        </p:blipFill>
        <p:spPr>
          <a:xfrm>
            <a:off x="9859975" y="593248"/>
            <a:ext cx="1927275" cy="865875"/>
          </a:xfrm>
          <a:prstGeom prst="rect">
            <a:avLst/>
          </a:prstGeom>
          <a:noFill/>
          <a:ln>
            <a:noFill/>
          </a:ln>
        </p:spPr>
      </p:pic>
      <p:sp>
        <p:nvSpPr>
          <p:cNvPr id="541" name="Google Shape;541;g21bb86eb112_0_2532"/>
          <p:cNvSpPr/>
          <p:nvPr/>
        </p:nvSpPr>
        <p:spPr>
          <a:xfrm>
            <a:off x="404750" y="1668281"/>
            <a:ext cx="9030000" cy="5024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400" i="0" u="none" strike="noStrike" cap="none" dirty="0">
                <a:solidFill>
                  <a:schemeClr val="tx1">
                    <a:lumMod val="50000"/>
                    <a:lumOff val="50000"/>
                  </a:schemeClr>
                </a:solidFill>
                <a:latin typeface="Roboto"/>
                <a:ea typeface="Play"/>
                <a:cs typeface="Play"/>
                <a:sym typeface="Play"/>
              </a:rPr>
              <a:t>“La depresión psíquica a que queda sometida la víctima, cuando las heridas o lesiones originan deformidades, que afectan de modo permanente y definitivo la integridad corporal”.</a:t>
            </a:r>
            <a:endParaRPr sz="24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4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400" i="0" u="none" strike="noStrike" cap="none" dirty="0">
                <a:solidFill>
                  <a:schemeClr val="tx1">
                    <a:lumMod val="50000"/>
                    <a:lumOff val="50000"/>
                  </a:schemeClr>
                </a:solidFill>
                <a:latin typeface="Roboto"/>
                <a:ea typeface="Play"/>
                <a:cs typeface="Play"/>
                <a:sym typeface="Play"/>
              </a:rPr>
              <a:t>Se busca como una posible satisfacción económica y monetaria al dolor.</a:t>
            </a:r>
            <a:endParaRPr sz="24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4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400" i="0" u="none" strike="noStrike" cap="none" dirty="0">
                <a:solidFill>
                  <a:schemeClr val="tx1">
                    <a:lumMod val="50000"/>
                    <a:lumOff val="50000"/>
                  </a:schemeClr>
                </a:solidFill>
                <a:latin typeface="Roboto"/>
                <a:ea typeface="Play"/>
                <a:cs typeface="Play"/>
                <a:sym typeface="Play"/>
              </a:rPr>
              <a:t>El Juez está dotado de relativa libertad para llegar a conclusiones que consulten la equidad. </a:t>
            </a:r>
            <a:endParaRPr sz="24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4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400" i="0" u="none" strike="noStrike" cap="none" dirty="0">
                <a:solidFill>
                  <a:schemeClr val="tx1">
                    <a:lumMod val="50000"/>
                    <a:lumOff val="50000"/>
                  </a:schemeClr>
                </a:solidFill>
                <a:latin typeface="Roboto"/>
                <a:ea typeface="Play"/>
                <a:cs typeface="Play"/>
                <a:sym typeface="Play"/>
              </a:rPr>
              <a:t>El Juez no depende de límites legales, ni de regulación judicial, sólo de su arbitrio.  </a:t>
            </a:r>
            <a:endParaRPr sz="24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21bb86eb112_0_25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47" name="Google Shape;547;g21bb86eb112_0_25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48" name="Google Shape;548;g21bb86eb112_0_2541"/>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549" name="Google Shape;549;g21bb86eb112_0_2541"/>
          <p:cNvSpPr/>
          <p:nvPr/>
        </p:nvSpPr>
        <p:spPr>
          <a:xfrm>
            <a:off x="3031200" y="1140562"/>
            <a:ext cx="8322600" cy="2630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300" i="0" u="none" strike="noStrike" cap="none" dirty="0">
                <a:solidFill>
                  <a:schemeClr val="tx1">
                    <a:lumMod val="50000"/>
                    <a:lumOff val="50000"/>
                  </a:schemeClr>
                </a:solidFill>
                <a:latin typeface="Roboto"/>
                <a:ea typeface="Play"/>
                <a:cs typeface="Play"/>
                <a:sym typeface="Play"/>
              </a:rPr>
              <a:t>TESIS DEL ARBITRIO JUDICIAL</a:t>
            </a: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300" i="0" u="none" strike="noStrike" cap="none" dirty="0">
                <a:solidFill>
                  <a:schemeClr val="tx1">
                    <a:lumMod val="50000"/>
                    <a:lumOff val="50000"/>
                  </a:schemeClr>
                </a:solidFill>
                <a:latin typeface="Roboto"/>
                <a:ea typeface="Play"/>
                <a:cs typeface="Play"/>
                <a:sym typeface="Play"/>
              </a:rPr>
              <a:t>Arbitrium judicis - por lo inconmensurable del monto que puede ser el daño moral debe ser valorado al arbitrio del juez. </a:t>
            </a: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3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300" i="0" u="none" strike="noStrike" cap="none" dirty="0">
                <a:solidFill>
                  <a:schemeClr val="tx1">
                    <a:lumMod val="50000"/>
                    <a:lumOff val="50000"/>
                  </a:schemeClr>
                </a:solidFill>
                <a:latin typeface="Roboto"/>
                <a:ea typeface="Play"/>
                <a:cs typeface="Play"/>
                <a:sym typeface="Play"/>
              </a:rPr>
              <a:t>La indemnización por el daño moral es una sanción o forma de expiar la falta de quién afligió.</a:t>
            </a:r>
            <a:r>
              <a:rPr lang="es-CO" sz="2400" i="0" u="none" strike="noStrike" cap="none" dirty="0">
                <a:solidFill>
                  <a:schemeClr val="tx1">
                    <a:lumMod val="50000"/>
                    <a:lumOff val="50000"/>
                  </a:schemeClr>
                </a:solidFill>
                <a:latin typeface="Roboto"/>
                <a:ea typeface="Play"/>
                <a:cs typeface="Play"/>
                <a:sym typeface="Play"/>
              </a:rPr>
              <a:t> </a:t>
            </a:r>
            <a:endParaRPr sz="2400" i="0" u="none" strike="noStrike" cap="none" dirty="0">
              <a:solidFill>
                <a:schemeClr val="tx1">
                  <a:lumMod val="50000"/>
                  <a:lumOff val="50000"/>
                </a:schemeClr>
              </a:solidFill>
              <a:latin typeface="Roboto"/>
              <a:ea typeface="Play"/>
              <a:cs typeface="Play"/>
              <a:sym typeface="Play"/>
            </a:endParaRPr>
          </a:p>
        </p:txBody>
      </p:sp>
      <p:pic>
        <p:nvPicPr>
          <p:cNvPr id="550" name="Google Shape;550;g21bb86eb112_0_2541"/>
          <p:cNvPicPr preferRelativeResize="0"/>
          <p:nvPr/>
        </p:nvPicPr>
        <p:blipFill rotWithShape="1">
          <a:blip r:embed="rId4">
            <a:alphaModFix/>
          </a:blip>
          <a:srcRect/>
          <a:stretch/>
        </p:blipFill>
        <p:spPr>
          <a:xfrm>
            <a:off x="10163575" y="595035"/>
            <a:ext cx="1927275" cy="865875"/>
          </a:xfrm>
          <a:prstGeom prst="rect">
            <a:avLst/>
          </a:prstGeom>
          <a:noFill/>
          <a:ln>
            <a:noFill/>
          </a:ln>
        </p:spPr>
      </p:pic>
      <p:pic>
        <p:nvPicPr>
          <p:cNvPr id="551" name="Google Shape;551;g21bb86eb112_0_2541"/>
          <p:cNvPicPr preferRelativeResize="0"/>
          <p:nvPr/>
        </p:nvPicPr>
        <p:blipFill rotWithShape="1">
          <a:blip r:embed="rId5">
            <a:alphaModFix/>
          </a:blip>
          <a:srcRect/>
          <a:stretch/>
        </p:blipFill>
        <p:spPr>
          <a:xfrm>
            <a:off x="3324183" y="4001225"/>
            <a:ext cx="7911199" cy="160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52" name="Google Shape;552;g21bb86eb112_0_2541"/>
          <p:cNvSpPr/>
          <p:nvPr/>
        </p:nvSpPr>
        <p:spPr>
          <a:xfrm>
            <a:off x="3426150" y="326434"/>
            <a:ext cx="7532700" cy="459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400" b="1" i="0" u="none" strike="noStrike" cap="none" dirty="0">
                <a:solidFill>
                  <a:schemeClr val="tx1">
                    <a:lumMod val="50000"/>
                    <a:lumOff val="50000"/>
                  </a:schemeClr>
                </a:solidFill>
                <a:latin typeface="Roboto"/>
                <a:ea typeface="Play"/>
                <a:cs typeface="Play"/>
                <a:sym typeface="Play"/>
              </a:rPr>
              <a:t>PERJUICIOS INMATERIALES - DAÑO MORAL</a:t>
            </a:r>
            <a:endParaRPr sz="24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21bb86eb112_0_25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58" name="Google Shape;558;g21bb86eb112_0_257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59" name="Google Shape;559;g21bb86eb112_0_2576"/>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560" name="Google Shape;560;g21bb86eb112_0_2576"/>
          <p:cNvSpPr/>
          <p:nvPr/>
        </p:nvSpPr>
        <p:spPr>
          <a:xfrm>
            <a:off x="3034960" y="365125"/>
            <a:ext cx="7429840" cy="865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1800" b="1" i="0" u="none" strike="noStrike" cap="none" dirty="0">
                <a:solidFill>
                  <a:schemeClr val="tx1">
                    <a:lumMod val="50000"/>
                    <a:lumOff val="50000"/>
                  </a:schemeClr>
                </a:solidFill>
                <a:latin typeface="Roboto"/>
                <a:ea typeface="Play"/>
                <a:cs typeface="Play"/>
                <a:sym typeface="Play"/>
              </a:rPr>
              <a:t>PERJUICIOS INMATERIALES - DAÑO EN LA VIDA DE RELACIÓN</a:t>
            </a:r>
            <a:endParaRPr sz="1800" i="0" u="none" strike="noStrike" cap="none" dirty="0">
              <a:solidFill>
                <a:schemeClr val="tx1">
                  <a:lumMod val="50000"/>
                  <a:lumOff val="50000"/>
                </a:schemeClr>
              </a:solidFill>
              <a:latin typeface="Roboto"/>
              <a:ea typeface="Play"/>
              <a:cs typeface="Play"/>
              <a:sym typeface="Play"/>
            </a:endParaRPr>
          </a:p>
        </p:txBody>
      </p:sp>
      <p:pic>
        <p:nvPicPr>
          <p:cNvPr id="561" name="Google Shape;561;g21bb86eb112_0_2576"/>
          <p:cNvPicPr preferRelativeResize="0"/>
          <p:nvPr/>
        </p:nvPicPr>
        <p:blipFill rotWithShape="1">
          <a:blip r:embed="rId4">
            <a:alphaModFix/>
          </a:blip>
          <a:srcRect/>
          <a:stretch/>
        </p:blipFill>
        <p:spPr>
          <a:xfrm>
            <a:off x="10290925" y="240411"/>
            <a:ext cx="1927275" cy="865875"/>
          </a:xfrm>
          <a:prstGeom prst="rect">
            <a:avLst/>
          </a:prstGeom>
          <a:noFill/>
          <a:ln>
            <a:noFill/>
          </a:ln>
        </p:spPr>
      </p:pic>
      <p:sp>
        <p:nvSpPr>
          <p:cNvPr id="562" name="Google Shape;562;g21bb86eb112_0_2576"/>
          <p:cNvSpPr txBox="1"/>
          <p:nvPr/>
        </p:nvSpPr>
        <p:spPr>
          <a:xfrm>
            <a:off x="2940916" y="1230925"/>
            <a:ext cx="8227200" cy="3093124"/>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es-CO" sz="1800" i="0" u="none" strike="noStrike" cap="none" dirty="0">
                <a:solidFill>
                  <a:schemeClr val="tx1">
                    <a:lumMod val="50000"/>
                    <a:lumOff val="50000"/>
                  </a:schemeClr>
                </a:solidFill>
                <a:latin typeface="Roboto"/>
                <a:ea typeface="Play"/>
                <a:cs typeface="Play"/>
                <a:sym typeface="Play"/>
              </a:rPr>
              <a:t>“</a:t>
            </a:r>
            <a:r>
              <a:rPr lang="es-CO" sz="1800" i="0" u="sng" strike="noStrike" cap="none" dirty="0">
                <a:solidFill>
                  <a:schemeClr val="tx1">
                    <a:lumMod val="50000"/>
                    <a:lumOff val="50000"/>
                  </a:schemeClr>
                </a:solidFill>
                <a:latin typeface="Roboto"/>
                <a:ea typeface="Play"/>
                <a:cs typeface="Play"/>
                <a:sym typeface="Play"/>
              </a:rPr>
              <a:t>toda persona, diferente del trabajador, que tenga una relación jurídica con este y acredite haber sufrido un daño cierto en sus condiciones materiales o morales</a:t>
            </a:r>
            <a:r>
              <a:rPr lang="es-CO" sz="1800" i="0" u="none" strike="noStrike" cap="none" dirty="0">
                <a:solidFill>
                  <a:schemeClr val="tx1">
                    <a:lumMod val="50000"/>
                    <a:lumOff val="50000"/>
                  </a:schemeClr>
                </a:solidFill>
                <a:latin typeface="Roboto"/>
                <a:ea typeface="Play"/>
                <a:cs typeface="Play"/>
                <a:sym typeface="Play"/>
              </a:rPr>
              <a:t>, con ocasión de la muerte, discapacidad o invalidez generadas con el infortunio laboral, en el cual haya mediado culpa suficientemente comprobada del empleador, está legitimada para solicitar el reconocimiento de la indemnización plena por perjuicios (CSJ SL, 6 mar. 2012, rad. 31948, CSJ SL13074-2014, CSJ SL7576-2016 y CSJ SL5154-2020).</a:t>
            </a:r>
            <a:endParaRPr sz="2000" b="0" i="0" u="none" strike="noStrike" cap="none" dirty="0">
              <a:solidFill>
                <a:schemeClr val="tx1">
                  <a:lumMod val="50000"/>
                  <a:lumOff val="50000"/>
                </a:schemeClr>
              </a:solidFill>
              <a:latin typeface="Roboto"/>
              <a:sym typeface="Arial"/>
            </a:endParaRPr>
          </a:p>
        </p:txBody>
      </p:sp>
      <p:sp>
        <p:nvSpPr>
          <p:cNvPr id="563" name="Google Shape;563;g21bb86eb112_0_2576"/>
          <p:cNvSpPr txBox="1"/>
          <p:nvPr/>
        </p:nvSpPr>
        <p:spPr>
          <a:xfrm>
            <a:off x="2940916" y="3861264"/>
            <a:ext cx="8322600" cy="1195169"/>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1400"/>
              </a:spcBef>
              <a:spcAft>
                <a:spcPts val="0"/>
              </a:spcAft>
              <a:buClr>
                <a:srgbClr val="000000"/>
              </a:buClr>
              <a:buSzPts val="2000"/>
              <a:buFont typeface="Arial"/>
              <a:buNone/>
            </a:pPr>
            <a:r>
              <a:rPr lang="es-CO" sz="1800" dirty="0">
                <a:solidFill>
                  <a:schemeClr val="tx1">
                    <a:lumMod val="50000"/>
                    <a:lumOff val="50000"/>
                  </a:schemeClr>
                </a:solidFill>
                <a:latin typeface="Roboto"/>
                <a:ea typeface="Play"/>
                <a:cs typeface="Play"/>
              </a:rPr>
              <a:t>…</a:t>
            </a:r>
            <a:r>
              <a:rPr lang="es-CO" sz="1800" i="0" u="none" strike="noStrike" cap="none" dirty="0">
                <a:solidFill>
                  <a:schemeClr val="tx1">
                    <a:lumMod val="50000"/>
                    <a:lumOff val="50000"/>
                  </a:schemeClr>
                </a:solidFill>
                <a:latin typeface="Roboto"/>
                <a:ea typeface="Play"/>
                <a:cs typeface="Play"/>
                <a:sym typeface="Play"/>
              </a:rPr>
              <a:t>podía ser sufrido tanto por la víctima directa del daño como por otras personas cercanas a ella, bien por parentesco o amistad” .</a:t>
            </a:r>
            <a:endParaRPr sz="18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21bb86eb112_0_25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69" name="Google Shape;569;g21bb86eb112_0_258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70" name="Google Shape;570;g21bb86eb112_0_2586"/>
          <p:cNvPicPr preferRelativeResize="0"/>
          <p:nvPr/>
        </p:nvPicPr>
        <p:blipFill rotWithShape="1">
          <a:blip r:embed="rId3">
            <a:alphaModFix/>
          </a:blip>
          <a:srcRect/>
          <a:stretch/>
        </p:blipFill>
        <p:spPr>
          <a:xfrm>
            <a:off x="0" y="0"/>
            <a:ext cx="12244393" cy="6858000"/>
          </a:xfrm>
          <a:prstGeom prst="rect">
            <a:avLst/>
          </a:prstGeom>
          <a:noFill/>
          <a:ln>
            <a:noFill/>
          </a:ln>
        </p:spPr>
      </p:pic>
      <p:sp>
        <p:nvSpPr>
          <p:cNvPr id="571" name="Google Shape;571;g21bb86eb112_0_2586"/>
          <p:cNvSpPr/>
          <p:nvPr/>
        </p:nvSpPr>
        <p:spPr>
          <a:xfrm>
            <a:off x="3068825" y="1049825"/>
            <a:ext cx="8558908" cy="36134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000" b="1" i="0" u="none" strike="noStrike" cap="none" dirty="0">
                <a:solidFill>
                  <a:schemeClr val="tx1">
                    <a:lumMod val="50000"/>
                    <a:lumOff val="50000"/>
                  </a:schemeClr>
                </a:solidFill>
                <a:latin typeface="Roboto"/>
                <a:ea typeface="Play"/>
                <a:cs typeface="Play"/>
                <a:sym typeface="Play"/>
              </a:rPr>
              <a:t>PERJUICIOS INMATERIALES - DAÑO EN LA VIDA DE RELACIÓN</a:t>
            </a:r>
            <a:endParaRPr sz="2000" i="0" u="none" strike="noStrike" cap="none" dirty="0">
              <a:solidFill>
                <a:schemeClr val="tx1">
                  <a:lumMod val="50000"/>
                  <a:lumOff val="50000"/>
                </a:schemeClr>
              </a:solidFill>
              <a:latin typeface="Roboto"/>
              <a:ea typeface="Play"/>
              <a:cs typeface="Play"/>
              <a:sym typeface="Play"/>
            </a:endParaRPr>
          </a:p>
        </p:txBody>
      </p:sp>
      <p:pic>
        <p:nvPicPr>
          <p:cNvPr id="572" name="Google Shape;572;g21bb86eb112_0_2586"/>
          <p:cNvPicPr preferRelativeResize="0"/>
          <p:nvPr/>
        </p:nvPicPr>
        <p:blipFill rotWithShape="1">
          <a:blip r:embed="rId4">
            <a:alphaModFix/>
          </a:blip>
          <a:srcRect/>
          <a:stretch/>
        </p:blipFill>
        <p:spPr>
          <a:xfrm>
            <a:off x="10264725" y="229823"/>
            <a:ext cx="1927275" cy="865875"/>
          </a:xfrm>
          <a:prstGeom prst="rect">
            <a:avLst/>
          </a:prstGeom>
          <a:noFill/>
          <a:ln>
            <a:noFill/>
          </a:ln>
        </p:spPr>
      </p:pic>
      <p:sp>
        <p:nvSpPr>
          <p:cNvPr id="573" name="Google Shape;573;g21bb86eb112_0_2586"/>
          <p:cNvSpPr txBox="1"/>
          <p:nvPr/>
        </p:nvSpPr>
        <p:spPr>
          <a:xfrm>
            <a:off x="3004233" y="1464321"/>
            <a:ext cx="8623500" cy="4247286"/>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s-CO" sz="1600" i="1" u="none" strike="noStrike" cap="none" dirty="0">
                <a:solidFill>
                  <a:schemeClr val="tx1">
                    <a:lumMod val="50000"/>
                    <a:lumOff val="50000"/>
                  </a:schemeClr>
                </a:solidFill>
                <a:latin typeface="Roboto"/>
                <a:ea typeface="Play"/>
                <a:cs typeface="Play"/>
                <a:sym typeface="Play"/>
              </a:rPr>
              <a:t>“cualquier hecho con virtualidad para provocar una alteración a la vida de relación de las personas, como una acusación calumniosa o injuriosa, la discusión del derecho al uso del propio nombre o la utilización de éste por otra persona (situaciones a las que alude, expresamente, el artículo 4º del Decreto 1260 de 1970), o un sufrimiento muy intenso (daño moral), que, dada su gravedad, modifique el comportamiento social de quien lo padece, como podría suceder en aquellos casos en que la muerte de un ser querido afecta profundamente la vida familiar y social de una persona. Y no se descarta, por lo demás, la posibilidad de que el perjuicio a la vida de relación provenga de una afectación al patrimonio, como podría ocurrir en aquellos eventos en que la pérdida económica es tan grande que - al margen del perjuicio material que en sí misma implica - produce una alteración importante de las posibilidades vitales de las personas.”</a:t>
            </a:r>
            <a:endParaRPr sz="1800" i="1"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21bb86eb112_0_25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79" name="Google Shape;579;g21bb86eb112_0_25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80" name="Google Shape;580;g21bb86eb112_0_2593"/>
          <p:cNvPicPr preferRelativeResize="0"/>
          <p:nvPr/>
        </p:nvPicPr>
        <p:blipFill rotWithShape="1">
          <a:blip r:embed="rId3">
            <a:alphaModFix/>
          </a:blip>
          <a:srcRect/>
          <a:stretch/>
        </p:blipFill>
        <p:spPr>
          <a:xfrm>
            <a:off x="0" y="1"/>
            <a:ext cx="12191999" cy="6858000"/>
          </a:xfrm>
          <a:prstGeom prst="rect">
            <a:avLst/>
          </a:prstGeom>
          <a:noFill/>
          <a:ln>
            <a:noFill/>
          </a:ln>
        </p:spPr>
      </p:pic>
      <p:pic>
        <p:nvPicPr>
          <p:cNvPr id="581" name="Google Shape;581;g21bb86eb112_0_2593"/>
          <p:cNvPicPr preferRelativeResize="0"/>
          <p:nvPr/>
        </p:nvPicPr>
        <p:blipFill rotWithShape="1">
          <a:blip r:embed="rId4">
            <a:alphaModFix/>
          </a:blip>
          <a:srcRect/>
          <a:stretch/>
        </p:blipFill>
        <p:spPr>
          <a:xfrm>
            <a:off x="10169500" y="926348"/>
            <a:ext cx="1927275" cy="865875"/>
          </a:xfrm>
          <a:prstGeom prst="rect">
            <a:avLst/>
          </a:prstGeom>
          <a:noFill/>
          <a:ln>
            <a:noFill/>
          </a:ln>
        </p:spPr>
      </p:pic>
      <p:sp>
        <p:nvSpPr>
          <p:cNvPr id="582" name="Google Shape;582;g21bb86eb112_0_2593"/>
          <p:cNvSpPr/>
          <p:nvPr/>
        </p:nvSpPr>
        <p:spPr>
          <a:xfrm>
            <a:off x="587825" y="1247918"/>
            <a:ext cx="8087400" cy="1081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CO" sz="2800" b="1" i="0" u="none" strike="noStrike" cap="none" dirty="0">
                <a:solidFill>
                  <a:schemeClr val="tx1">
                    <a:lumMod val="50000"/>
                    <a:lumOff val="50000"/>
                  </a:schemeClr>
                </a:solidFill>
                <a:latin typeface="Roboto"/>
                <a:ea typeface="Play"/>
                <a:cs typeface="Play"/>
                <a:sym typeface="Play"/>
              </a:rPr>
              <a:t>PERJUICIOS INMATERIALES - DAÑO EN LA VIDA DE RELACIÓN</a:t>
            </a:r>
            <a:endParaRPr sz="2800" i="0" u="none" strike="noStrike" cap="none" dirty="0">
              <a:solidFill>
                <a:schemeClr val="tx1">
                  <a:lumMod val="50000"/>
                  <a:lumOff val="50000"/>
                </a:schemeClr>
              </a:solidFill>
              <a:latin typeface="Roboto"/>
              <a:ea typeface="Play"/>
              <a:cs typeface="Play"/>
              <a:sym typeface="Play"/>
            </a:endParaRPr>
          </a:p>
        </p:txBody>
      </p:sp>
      <p:sp>
        <p:nvSpPr>
          <p:cNvPr id="583" name="Google Shape;583;g21bb86eb112_0_2593"/>
          <p:cNvSpPr txBox="1"/>
          <p:nvPr/>
        </p:nvSpPr>
        <p:spPr>
          <a:xfrm>
            <a:off x="587825" y="2299500"/>
            <a:ext cx="8556300" cy="3272660"/>
          </a:xfrm>
          <a:prstGeom prst="rect">
            <a:avLst/>
          </a:prstGeom>
          <a:noFill/>
          <a:ln>
            <a:noFill/>
          </a:ln>
        </p:spPr>
        <p:txBody>
          <a:bodyPr spcFirstLastPara="1" wrap="square" lIns="91425" tIns="91425" rIns="91425" bIns="91425" anchor="t" anchorCtr="0">
            <a:spAutoFit/>
          </a:bodyPr>
          <a:lstStyle/>
          <a:p>
            <a:pPr marL="0" marR="0" lvl="0" indent="0" rtl="0">
              <a:lnSpc>
                <a:spcPct val="150000"/>
              </a:lnSpc>
              <a:spcBef>
                <a:spcPts val="0"/>
              </a:spcBef>
              <a:spcAft>
                <a:spcPts val="1400"/>
              </a:spcAft>
              <a:buClr>
                <a:srgbClr val="000000"/>
              </a:buClr>
              <a:buSzPts val="2100"/>
              <a:buFont typeface="Arial"/>
              <a:buNone/>
            </a:pPr>
            <a:r>
              <a:rPr lang="es-CO" sz="2100" u="none" strike="noStrike" cap="none" dirty="0">
                <a:solidFill>
                  <a:schemeClr val="tx1">
                    <a:lumMod val="50000"/>
                    <a:lumOff val="50000"/>
                  </a:schemeClr>
                </a:solidFill>
                <a:latin typeface="Roboto"/>
                <a:ea typeface="Play"/>
                <a:cs typeface="Play"/>
                <a:sym typeface="Play"/>
              </a:rPr>
              <a:t>Surge una vez se pierde </a:t>
            </a:r>
            <a:r>
              <a:rPr lang="es-CO" sz="2100" i="1" u="none" strike="noStrike" cap="none" dirty="0">
                <a:solidFill>
                  <a:schemeClr val="tx1">
                    <a:lumMod val="50000"/>
                    <a:lumOff val="50000"/>
                  </a:schemeClr>
                </a:solidFill>
                <a:latin typeface="Roboto"/>
                <a:ea typeface="Play"/>
                <a:cs typeface="Play"/>
                <a:sym typeface="Play"/>
              </a:rPr>
              <a:t>“la oportunidad de continuar gozando de la protección, el apoyo o las enseñanzas ofrecidas por su padre y compañero, o cuando su cercanía a éste les facilitaba, dadas sus especiales condiciones profesionales o de otra índole, el acceso a ciertos círculos sociales y el establecimiento de determinadas relaciones provechosas, que, en su ausencia, resultan imposibles</a:t>
            </a:r>
            <a:r>
              <a:rPr lang="es-CO" sz="2100" u="none" strike="noStrike" cap="none" dirty="0">
                <a:solidFill>
                  <a:schemeClr val="tx1">
                    <a:lumMod val="50000"/>
                    <a:lumOff val="50000"/>
                  </a:schemeClr>
                </a:solidFill>
                <a:latin typeface="Roboto"/>
                <a:ea typeface="Play"/>
                <a:cs typeface="Play"/>
                <a:sym typeface="Play"/>
              </a:rPr>
              <a:t>”</a:t>
            </a:r>
            <a:endParaRPr sz="2300" u="none" strike="noStrike" cap="none" dirty="0">
              <a:solidFill>
                <a:schemeClr val="tx1">
                  <a:lumMod val="50000"/>
                  <a:lumOff val="50000"/>
                </a:schemeClr>
              </a:solidFill>
              <a:latin typeface="Roboto"/>
              <a:ea typeface="Play"/>
              <a:cs typeface="Play"/>
              <a:sym typeface="Play"/>
            </a:endParaRPr>
          </a:p>
        </p:txBody>
      </p:sp>
      <p:sp>
        <p:nvSpPr>
          <p:cNvPr id="584" name="Google Shape;584;g21bb86eb112_0_2593">
            <a:hlinkClick r:id="rId5"/>
          </p:cNvPr>
          <p:cNvSpPr txBox="1"/>
          <p:nvPr/>
        </p:nvSpPr>
        <p:spPr>
          <a:xfrm>
            <a:off x="414125" y="5661775"/>
            <a:ext cx="7815475" cy="91817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1400"/>
              </a:spcAft>
              <a:buClr>
                <a:srgbClr val="000000"/>
              </a:buClr>
              <a:buSzPts val="1100"/>
              <a:buFont typeface="Arial"/>
              <a:buNone/>
            </a:pPr>
            <a:r>
              <a:rPr lang="es-CO" sz="1200" i="0" u="none" strike="noStrike" cap="none" dirty="0">
                <a:solidFill>
                  <a:schemeClr val="tx1">
                    <a:lumMod val="50000"/>
                    <a:lumOff val="50000"/>
                  </a:schemeClr>
                </a:solidFill>
                <a:latin typeface="Roboto"/>
                <a:ea typeface="Play"/>
                <a:cs typeface="Play"/>
                <a:sym typeface="Play"/>
              </a:rPr>
              <a:t>CORTE SUPREMA DE JUSTICIA, SALA DE CASACIÓN LABORAL, IVÁN MAURICIO LENIS GÓMEZ, SL440-2021, Radicación </a:t>
            </a:r>
            <a:r>
              <a:rPr lang="es-CO" sz="1200" i="0" u="none" strike="noStrike" cap="none" dirty="0" err="1">
                <a:solidFill>
                  <a:schemeClr val="tx1">
                    <a:lumMod val="50000"/>
                    <a:lumOff val="50000"/>
                  </a:schemeClr>
                </a:solidFill>
                <a:latin typeface="Roboto"/>
                <a:ea typeface="Play"/>
                <a:cs typeface="Play"/>
                <a:sym typeface="Play"/>
              </a:rPr>
              <a:t>n.°</a:t>
            </a:r>
            <a:r>
              <a:rPr lang="es-CO" sz="1200" i="0" u="none" strike="noStrike" cap="none" dirty="0">
                <a:solidFill>
                  <a:schemeClr val="tx1">
                    <a:lumMod val="50000"/>
                    <a:lumOff val="50000"/>
                  </a:schemeClr>
                </a:solidFill>
                <a:latin typeface="Roboto"/>
                <a:ea typeface="Play"/>
                <a:cs typeface="Play"/>
                <a:sym typeface="Play"/>
              </a:rPr>
              <a:t> 68960, Bogotá, D. C., tres (3) de febrero de dos mil veintiuno (2021).</a:t>
            </a:r>
            <a:endParaRPr sz="1200"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2ed65c3ef35_0_1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590" name="Google Shape;590;g2ed65c3ef35_0_1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91" name="Google Shape;591;g2ed65c3ef35_0_116"/>
          <p:cNvPicPr preferRelativeResize="0"/>
          <p:nvPr/>
        </p:nvPicPr>
        <p:blipFill rotWithShape="1">
          <a:blip r:embed="rId3">
            <a:alphaModFix/>
          </a:blip>
          <a:srcRect/>
          <a:stretch/>
        </p:blipFill>
        <p:spPr>
          <a:xfrm>
            <a:off x="-26196" y="0"/>
            <a:ext cx="12244393" cy="6858000"/>
          </a:xfrm>
          <a:prstGeom prst="rect">
            <a:avLst/>
          </a:prstGeom>
          <a:noFill/>
          <a:ln>
            <a:noFill/>
          </a:ln>
        </p:spPr>
      </p:pic>
      <p:graphicFrame>
        <p:nvGraphicFramePr>
          <p:cNvPr id="592" name="Google Shape;592;g2ed65c3ef35_0_116"/>
          <p:cNvGraphicFramePr/>
          <p:nvPr>
            <p:extLst>
              <p:ext uri="{D42A27DB-BD31-4B8C-83A1-F6EECF244321}">
                <p14:modId xmlns:p14="http://schemas.microsoft.com/office/powerpoint/2010/main" val="3589700184"/>
              </p:ext>
            </p:extLst>
          </p:nvPr>
        </p:nvGraphicFramePr>
        <p:xfrm>
          <a:off x="3254700" y="959650"/>
          <a:ext cx="8274950" cy="4419540"/>
        </p:xfrm>
        <a:graphic>
          <a:graphicData uri="http://schemas.openxmlformats.org/drawingml/2006/table">
            <a:tbl>
              <a:tblPr>
                <a:noFill/>
                <a:tableStyleId>{3FA56686-FCD7-4CEB-91A1-E0A359A63097}</a:tableStyleId>
              </a:tblPr>
              <a:tblGrid>
                <a:gridCol w="4242150">
                  <a:extLst>
                    <a:ext uri="{9D8B030D-6E8A-4147-A177-3AD203B41FA5}">
                      <a16:colId xmlns:a16="http://schemas.microsoft.com/office/drawing/2014/main" val="20000"/>
                    </a:ext>
                  </a:extLst>
                </a:gridCol>
                <a:gridCol w="4032800">
                  <a:extLst>
                    <a:ext uri="{9D8B030D-6E8A-4147-A177-3AD203B41FA5}">
                      <a16:colId xmlns:a16="http://schemas.microsoft.com/office/drawing/2014/main" val="20001"/>
                    </a:ext>
                  </a:extLst>
                </a:gridCol>
              </a:tblGrid>
              <a:tr h="440325">
                <a:tc>
                  <a:txBody>
                    <a:bodyPr/>
                    <a:lstStyle/>
                    <a:p>
                      <a:pPr marL="0" marR="0" lvl="0" indent="0" algn="l" rtl="0">
                        <a:lnSpc>
                          <a:spcPct val="100000"/>
                        </a:lnSpc>
                        <a:spcBef>
                          <a:spcPts val="0"/>
                        </a:spcBef>
                        <a:spcAft>
                          <a:spcPts val="0"/>
                        </a:spcAft>
                        <a:buClr>
                          <a:srgbClr val="000000"/>
                        </a:buClr>
                        <a:buSzPts val="3000"/>
                        <a:buFont typeface="Arial"/>
                        <a:buNone/>
                      </a:pPr>
                      <a:r>
                        <a:rPr lang="es-CO" sz="2400" b="1" u="none" strike="noStrike" cap="none" dirty="0">
                          <a:solidFill>
                            <a:schemeClr val="tx1">
                              <a:lumMod val="50000"/>
                              <a:lumOff val="50000"/>
                            </a:schemeClr>
                          </a:solidFill>
                          <a:latin typeface="Roboto"/>
                          <a:ea typeface="Play"/>
                          <a:cs typeface="Play"/>
                          <a:sym typeface="Play"/>
                        </a:rPr>
                        <a:t>FUERZA MAYOR</a:t>
                      </a:r>
                      <a:endParaRPr sz="2400" b="1" u="none" strike="noStrike" cap="none" dirty="0">
                        <a:solidFill>
                          <a:schemeClr val="tx1">
                            <a:lumMod val="50000"/>
                            <a:lumOff val="50000"/>
                          </a:schemeClr>
                        </a:solidFill>
                        <a:latin typeface="Roboto"/>
                        <a:ea typeface="Play"/>
                        <a:cs typeface="Play"/>
                        <a:sym typeface="Play"/>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CO" sz="2400" b="1" u="none" strike="noStrike" cap="none">
                          <a:solidFill>
                            <a:schemeClr val="tx1">
                              <a:lumMod val="50000"/>
                              <a:lumOff val="50000"/>
                            </a:schemeClr>
                          </a:solidFill>
                          <a:latin typeface="Roboto"/>
                          <a:ea typeface="Play"/>
                          <a:cs typeface="Play"/>
                          <a:sym typeface="Play"/>
                        </a:rPr>
                        <a:t>CASO FORTUITO</a:t>
                      </a:r>
                      <a:endParaRPr sz="2400" u="none" strike="noStrike" cap="none">
                        <a:solidFill>
                          <a:schemeClr val="tx1">
                            <a:lumMod val="50000"/>
                            <a:lumOff val="50000"/>
                          </a:schemeClr>
                        </a:solidFill>
                        <a:latin typeface="Roboto"/>
                        <a:ea typeface="Play"/>
                        <a:cs typeface="Play"/>
                        <a:sym typeface="Play"/>
                      </a:endParaRPr>
                    </a:p>
                  </a:txBody>
                  <a:tcPr marL="91425" marR="91425" marT="91425" marB="91425"/>
                </a:tc>
                <a:extLst>
                  <a:ext uri="{0D108BD9-81ED-4DB2-BD59-A6C34878D82A}">
                    <a16:rowId xmlns:a16="http://schemas.microsoft.com/office/drawing/2014/main" val="10000"/>
                  </a:ext>
                </a:extLst>
              </a:tr>
              <a:tr h="856525">
                <a:tc>
                  <a:txBody>
                    <a:bodyPr/>
                    <a:lstStyle/>
                    <a:p>
                      <a:pPr marL="0" marR="0" lvl="0" indent="0" algn="just" rtl="0">
                        <a:lnSpc>
                          <a:spcPct val="100000"/>
                        </a:lnSpc>
                        <a:spcBef>
                          <a:spcPts val="0"/>
                        </a:spcBef>
                        <a:spcAft>
                          <a:spcPts val="0"/>
                        </a:spcAft>
                        <a:buClr>
                          <a:srgbClr val="000000"/>
                        </a:buClr>
                        <a:buSzPts val="2400"/>
                        <a:buFont typeface="Arial"/>
                        <a:buNone/>
                      </a:pPr>
                      <a:r>
                        <a:rPr lang="es-CO" sz="2200" u="none" strike="noStrike" cap="none" dirty="0">
                          <a:solidFill>
                            <a:schemeClr val="tx1">
                              <a:lumMod val="50000"/>
                              <a:lumOff val="50000"/>
                            </a:schemeClr>
                          </a:solidFill>
                          <a:latin typeface="Roboto"/>
                          <a:ea typeface="Play"/>
                          <a:cs typeface="Play"/>
                          <a:sym typeface="Play"/>
                        </a:rPr>
                        <a:t>“El imprevisto a que no es posible resistir, como un naufragio, un terremoto, el apresamiento de enemigos, los autos de autoridad ejercidos por un funcionario público”</a:t>
                      </a:r>
                      <a:endParaRPr sz="220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endParaRPr sz="2200" u="none" strike="noStrike" cap="none" dirty="0">
                        <a:solidFill>
                          <a:schemeClr val="tx1">
                            <a:lumMod val="50000"/>
                            <a:lumOff val="50000"/>
                          </a:schemeClr>
                        </a:solidFill>
                        <a:latin typeface="Roboto"/>
                        <a:ea typeface="Play"/>
                        <a:cs typeface="Play"/>
                        <a:sym typeface="Play"/>
                      </a:endParaRPr>
                    </a:p>
                    <a:p>
                      <a:pPr marL="0" marR="0" lvl="0" indent="0" algn="just" rtl="0">
                        <a:lnSpc>
                          <a:spcPct val="100000"/>
                        </a:lnSpc>
                        <a:spcBef>
                          <a:spcPts val="0"/>
                        </a:spcBef>
                        <a:spcAft>
                          <a:spcPts val="0"/>
                        </a:spcAft>
                        <a:buClr>
                          <a:srgbClr val="000000"/>
                        </a:buClr>
                        <a:buSzPts val="2400"/>
                        <a:buFont typeface="Arial"/>
                        <a:buNone/>
                      </a:pPr>
                      <a:r>
                        <a:rPr lang="es-CO" sz="2200" u="none" strike="noStrike" cap="none" dirty="0" err="1">
                          <a:solidFill>
                            <a:schemeClr val="tx1">
                              <a:lumMod val="50000"/>
                              <a:lumOff val="50000"/>
                            </a:schemeClr>
                          </a:solidFill>
                          <a:latin typeface="Roboto"/>
                          <a:ea typeface="Play"/>
                          <a:cs typeface="Play"/>
                          <a:sym typeface="Play"/>
                        </a:rPr>
                        <a:t>Ej</a:t>
                      </a:r>
                      <a:r>
                        <a:rPr lang="es-CO" sz="2200" u="none" strike="noStrike" cap="none" dirty="0">
                          <a:solidFill>
                            <a:schemeClr val="tx1">
                              <a:lumMod val="50000"/>
                              <a:lumOff val="50000"/>
                            </a:schemeClr>
                          </a:solidFill>
                          <a:latin typeface="Roboto"/>
                          <a:ea typeface="Play"/>
                          <a:cs typeface="Play"/>
                          <a:sym typeface="Play"/>
                        </a:rPr>
                        <a:t>: Cae rayo a trabajador que trabajar con electricidad.</a:t>
                      </a:r>
                      <a:endParaRPr sz="2200" u="none" strike="noStrike" cap="none" dirty="0">
                        <a:solidFill>
                          <a:schemeClr val="tx1">
                            <a:lumMod val="50000"/>
                            <a:lumOff val="50000"/>
                          </a:schemeClr>
                        </a:solidFill>
                        <a:latin typeface="Roboto"/>
                        <a:ea typeface="Play"/>
                        <a:cs typeface="Play"/>
                        <a:sym typeface="Pl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
                        <a:buFont typeface="Arial"/>
                        <a:buNone/>
                      </a:pPr>
                      <a:r>
                        <a:rPr lang="es-CO" sz="2200" u="none" strike="noStrike" cap="none" dirty="0">
                          <a:solidFill>
                            <a:schemeClr val="tx1">
                              <a:lumMod val="50000"/>
                              <a:lumOff val="50000"/>
                            </a:schemeClr>
                          </a:solidFill>
                          <a:latin typeface="Roboto"/>
                          <a:ea typeface="Play"/>
                          <a:cs typeface="Play"/>
                          <a:sym typeface="Play"/>
                        </a:rPr>
                        <a:t>“L “el “es inherente a la cosa que lesiona como acontecimiento derivado del azar, sin relación con una causa aparente, y tiene origen en la propia cosa que produce el accidente, como una eventualidad inevitable de la actividad, y en ese sentido constituye un riesgo laboral u ocupacional.”</a:t>
                      </a:r>
                      <a:endParaRPr sz="2200" u="none" strike="noStrike" cap="none" dirty="0">
                        <a:solidFill>
                          <a:schemeClr val="tx1">
                            <a:lumMod val="50000"/>
                            <a:lumOff val="50000"/>
                          </a:schemeClr>
                        </a:solidFill>
                        <a:latin typeface="Roboto"/>
                        <a:ea typeface="Play"/>
                        <a:cs typeface="Play"/>
                        <a:sym typeface="Play"/>
                      </a:endParaRPr>
                    </a:p>
                  </a:txBody>
                  <a:tcPr marL="91425" marR="91425" marT="91425" marB="91425"/>
                </a:tc>
                <a:extLst>
                  <a:ext uri="{0D108BD9-81ED-4DB2-BD59-A6C34878D82A}">
                    <a16:rowId xmlns:a16="http://schemas.microsoft.com/office/drawing/2014/main" val="10001"/>
                  </a:ext>
                </a:extLst>
              </a:tr>
            </a:tbl>
          </a:graphicData>
        </a:graphic>
      </p:graphicFrame>
      <p:sp>
        <p:nvSpPr>
          <p:cNvPr id="593" name="Google Shape;593;g2ed65c3ef35_0_116"/>
          <p:cNvSpPr txBox="1"/>
          <p:nvPr/>
        </p:nvSpPr>
        <p:spPr>
          <a:xfrm>
            <a:off x="727000" y="5964425"/>
            <a:ext cx="83508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500" i="0" u="none" strike="noStrike" cap="none" dirty="0">
                <a:solidFill>
                  <a:schemeClr val="tx1">
                    <a:lumMod val="50000"/>
                    <a:lumOff val="50000"/>
                  </a:schemeClr>
                </a:solidFill>
                <a:latin typeface="Roboto"/>
                <a:ea typeface="Play"/>
                <a:cs typeface="Play"/>
                <a:sym typeface="Play"/>
              </a:rPr>
              <a:t>Puyana Silva, Alfredo. “El sistema general de riesgos laborales en Colombia. Ediciones Universidad Externado, 2020.</a:t>
            </a:r>
            <a:endParaRPr sz="1500" i="0" u="none" strike="noStrike" cap="none" dirty="0">
              <a:solidFill>
                <a:schemeClr val="tx1">
                  <a:lumMod val="50000"/>
                  <a:lumOff val="50000"/>
                </a:schemeClr>
              </a:solidFill>
              <a:latin typeface="Roboto"/>
              <a:ea typeface="Play"/>
              <a:cs typeface="Play"/>
              <a:sym typeface="Play"/>
            </a:endParaRPr>
          </a:p>
        </p:txBody>
      </p:sp>
      <p:sp>
        <p:nvSpPr>
          <p:cNvPr id="594" name="Google Shape;594;g2ed65c3ef35_0_116"/>
          <p:cNvSpPr txBox="1"/>
          <p:nvPr/>
        </p:nvSpPr>
        <p:spPr>
          <a:xfrm>
            <a:off x="3254700" y="180850"/>
            <a:ext cx="8099100" cy="62783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700"/>
              <a:buFont typeface="Arial"/>
              <a:buNone/>
            </a:pPr>
            <a:r>
              <a:rPr lang="es-CO" sz="3200" b="1" i="0" u="none" strike="noStrike" cap="none" dirty="0">
                <a:solidFill>
                  <a:schemeClr val="tx1">
                    <a:lumMod val="50000"/>
                    <a:lumOff val="50000"/>
                  </a:schemeClr>
                </a:solidFill>
                <a:latin typeface="Roboto"/>
                <a:ea typeface="Play"/>
                <a:cs typeface="Play"/>
                <a:sym typeface="Play"/>
              </a:rPr>
              <a:t>EXIMENTES DE RESPONSABILIDAD </a:t>
            </a:r>
            <a:endParaRPr sz="3200" b="1" i="0" u="none" strike="noStrike" cap="none" dirty="0">
              <a:solidFill>
                <a:schemeClr val="tx1">
                  <a:lumMod val="50000"/>
                  <a:lumOff val="50000"/>
                </a:schemeClr>
              </a:solidFill>
              <a:latin typeface="Roboto"/>
              <a:ea typeface="Play"/>
              <a:cs typeface="Play"/>
              <a:sym typeface="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1bb86eb112_0_15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57" name="Google Shape;157;g21bb86eb112_0_15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8" name="Google Shape;158;g21bb86eb112_0_1502"/>
          <p:cNvPicPr preferRelativeResize="0"/>
          <p:nvPr/>
        </p:nvPicPr>
        <p:blipFill rotWithShape="1">
          <a:blip r:embed="rId3">
            <a:alphaModFix/>
          </a:blip>
          <a:srcRect/>
          <a:stretch/>
        </p:blipFill>
        <p:spPr>
          <a:xfrm>
            <a:off x="-26196" y="0"/>
            <a:ext cx="12244393" cy="6858000"/>
          </a:xfrm>
          <a:prstGeom prst="rect">
            <a:avLst/>
          </a:prstGeom>
          <a:noFill/>
          <a:ln>
            <a:noFill/>
          </a:ln>
        </p:spPr>
      </p:pic>
      <p:pic>
        <p:nvPicPr>
          <p:cNvPr id="159" name="Google Shape;159;g21bb86eb112_0_1502"/>
          <p:cNvPicPr preferRelativeResize="0"/>
          <p:nvPr/>
        </p:nvPicPr>
        <p:blipFill rotWithShape="1">
          <a:blip r:embed="rId4">
            <a:alphaModFix/>
          </a:blip>
          <a:srcRect l="1900" t="7503" r="2597" b="10035"/>
          <a:stretch/>
        </p:blipFill>
        <p:spPr>
          <a:xfrm>
            <a:off x="2997200" y="1474257"/>
            <a:ext cx="8813797" cy="3470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1bb86eb112_0_26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600" name="Google Shape;600;g21bb86eb112_0_26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01" name="Google Shape;601;g21bb86eb112_0_2620"/>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602" name="Google Shape;602;g21bb86eb112_0_2620"/>
          <p:cNvSpPr txBox="1"/>
          <p:nvPr/>
        </p:nvSpPr>
        <p:spPr>
          <a:xfrm>
            <a:off x="2203256" y="917257"/>
            <a:ext cx="6661408" cy="642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CO" sz="3200" b="1" i="0" u="none" strike="noStrike" cap="none" dirty="0">
                <a:solidFill>
                  <a:schemeClr val="tx1">
                    <a:lumMod val="50000"/>
                    <a:lumOff val="50000"/>
                  </a:schemeClr>
                </a:solidFill>
                <a:latin typeface="Roboto"/>
                <a:ea typeface="Play"/>
                <a:cs typeface="Play"/>
                <a:sym typeface="Play"/>
              </a:rPr>
              <a:t>CULPA GRAVE DE LA VÍCTIMA</a:t>
            </a:r>
            <a:endParaRPr sz="3200" i="0" u="none" strike="noStrike" cap="none" dirty="0">
              <a:solidFill>
                <a:schemeClr val="tx1">
                  <a:lumMod val="50000"/>
                  <a:lumOff val="50000"/>
                </a:schemeClr>
              </a:solidFill>
              <a:latin typeface="Roboto"/>
              <a:ea typeface="Play"/>
              <a:cs typeface="Play"/>
              <a:sym typeface="Play"/>
            </a:endParaRPr>
          </a:p>
        </p:txBody>
      </p:sp>
      <p:pic>
        <p:nvPicPr>
          <p:cNvPr id="603" name="Google Shape;603;g21bb86eb112_0_2620"/>
          <p:cNvPicPr preferRelativeResize="0"/>
          <p:nvPr/>
        </p:nvPicPr>
        <p:blipFill rotWithShape="1">
          <a:blip r:embed="rId4">
            <a:alphaModFix/>
          </a:blip>
          <a:srcRect/>
          <a:stretch/>
        </p:blipFill>
        <p:spPr>
          <a:xfrm>
            <a:off x="1345769" y="1937588"/>
            <a:ext cx="6970389" cy="231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 name="Google Shape;604;g21bb86eb112_0_2620"/>
          <p:cNvSpPr txBox="1"/>
          <p:nvPr/>
        </p:nvSpPr>
        <p:spPr>
          <a:xfrm>
            <a:off x="517864" y="4504683"/>
            <a:ext cx="8626200" cy="183421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400"/>
              <a:buFont typeface="Arial"/>
              <a:buNone/>
            </a:pPr>
            <a:r>
              <a:rPr lang="es-CO" sz="2000" i="0" u="none" strike="noStrike" cap="none" dirty="0">
                <a:solidFill>
                  <a:schemeClr val="tx1">
                    <a:lumMod val="50000"/>
                    <a:lumOff val="50000"/>
                  </a:schemeClr>
                </a:solidFill>
                <a:latin typeface="Roboto"/>
                <a:ea typeface="Play"/>
                <a:cs typeface="Play"/>
                <a:sym typeface="Play"/>
              </a:rPr>
              <a:t>Aplica la misma teoría de la provocación deliberada implicando que el riesgo no debe ser indemnizado. </a:t>
            </a:r>
            <a:endParaRPr sz="20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400"/>
              <a:buFont typeface="Arial"/>
              <a:buNone/>
            </a:pPr>
            <a:endParaRPr sz="2000" i="0" u="none" strike="noStrike" cap="none" dirty="0">
              <a:solidFill>
                <a:schemeClr val="tx1">
                  <a:lumMod val="50000"/>
                  <a:lumOff val="50000"/>
                </a:schemeClr>
              </a:solidFill>
              <a:latin typeface="Roboto"/>
              <a:ea typeface="Play"/>
              <a:cs typeface="Play"/>
              <a:sym typeface="Play"/>
            </a:endParaRPr>
          </a:p>
          <a:p>
            <a:pPr marL="0" marR="0" lvl="0" indent="0" algn="just" rtl="0">
              <a:lnSpc>
                <a:spcPct val="90000"/>
              </a:lnSpc>
              <a:spcBef>
                <a:spcPts val="0"/>
              </a:spcBef>
              <a:spcAft>
                <a:spcPts val="0"/>
              </a:spcAft>
              <a:buClr>
                <a:srgbClr val="000000"/>
              </a:buClr>
              <a:buSzPts val="2400"/>
              <a:buFont typeface="Arial"/>
              <a:buNone/>
            </a:pPr>
            <a:r>
              <a:rPr lang="es-CO" sz="2000" i="0" u="none" strike="noStrike" cap="none" dirty="0">
                <a:solidFill>
                  <a:schemeClr val="tx1">
                    <a:lumMod val="50000"/>
                    <a:lumOff val="50000"/>
                  </a:schemeClr>
                </a:solidFill>
                <a:latin typeface="Roboto"/>
                <a:ea typeface="Play"/>
                <a:cs typeface="Play"/>
                <a:sym typeface="Play"/>
              </a:rPr>
              <a:t>Pero si la culpa es leve y no es exclusiva de la víctima, sino que concurre con la del empleador, aplica la teoría de la imprudencia profesional, sin eximir de responsabilidad al empleador.</a:t>
            </a:r>
            <a:endParaRPr sz="2000" i="0" u="none" strike="noStrike" cap="none" dirty="0">
              <a:solidFill>
                <a:schemeClr val="tx1">
                  <a:lumMod val="50000"/>
                  <a:lumOff val="50000"/>
                </a:schemeClr>
              </a:solidFill>
              <a:latin typeface="Roboto"/>
              <a:ea typeface="Play"/>
              <a:cs typeface="Play"/>
              <a:sym typeface="Play"/>
            </a:endParaRPr>
          </a:p>
        </p:txBody>
      </p:sp>
      <p:sp>
        <p:nvSpPr>
          <p:cNvPr id="605" name="Google Shape;605;g21bb86eb112_0_2620"/>
          <p:cNvSpPr/>
          <p:nvPr/>
        </p:nvSpPr>
        <p:spPr>
          <a:xfrm>
            <a:off x="2273417" y="1418945"/>
            <a:ext cx="4576116" cy="3247325"/>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1bb86eb112_0_14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65" name="Google Shape;165;g21bb86eb112_0_14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66" name="Google Shape;166;g21bb86eb112_0_1484"/>
          <p:cNvPicPr preferRelativeResize="0"/>
          <p:nvPr/>
        </p:nvPicPr>
        <p:blipFill rotWithShape="1">
          <a:blip r:embed="rId3">
            <a:alphaModFix/>
          </a:blip>
          <a:srcRect/>
          <a:stretch/>
        </p:blipFill>
        <p:spPr>
          <a:xfrm>
            <a:off x="0" y="0"/>
            <a:ext cx="12191999" cy="6819257"/>
          </a:xfrm>
          <a:prstGeom prst="rect">
            <a:avLst/>
          </a:prstGeom>
          <a:noFill/>
          <a:ln>
            <a:noFill/>
          </a:ln>
        </p:spPr>
      </p:pic>
      <p:pic>
        <p:nvPicPr>
          <p:cNvPr id="167" name="Google Shape;167;g21bb86eb112_0_1484"/>
          <p:cNvPicPr preferRelativeResize="0"/>
          <p:nvPr/>
        </p:nvPicPr>
        <p:blipFill rotWithShape="1">
          <a:blip r:embed="rId4">
            <a:alphaModFix/>
          </a:blip>
          <a:srcRect l="4752"/>
          <a:stretch/>
        </p:blipFill>
        <p:spPr>
          <a:xfrm>
            <a:off x="517125" y="1349291"/>
            <a:ext cx="8626875" cy="4857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ed65c3ef35_0_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73" name="Google Shape;173;g2ed65c3ef35_0_7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74" name="Google Shape;174;g2ed65c3ef35_0_77"/>
          <p:cNvPicPr preferRelativeResize="0"/>
          <p:nvPr/>
        </p:nvPicPr>
        <p:blipFill rotWithShape="1">
          <a:blip r:embed="rId3">
            <a:alphaModFix/>
          </a:blip>
          <a:srcRect/>
          <a:stretch/>
        </p:blipFill>
        <p:spPr>
          <a:xfrm>
            <a:off x="0" y="0"/>
            <a:ext cx="12191999" cy="6819257"/>
          </a:xfrm>
          <a:prstGeom prst="rect">
            <a:avLst/>
          </a:prstGeom>
          <a:noFill/>
          <a:ln>
            <a:noFill/>
          </a:ln>
        </p:spPr>
      </p:pic>
      <p:pic>
        <p:nvPicPr>
          <p:cNvPr id="175" name="Google Shape;175;g2ed65c3ef35_0_77"/>
          <p:cNvPicPr preferRelativeResize="0"/>
          <p:nvPr/>
        </p:nvPicPr>
        <p:blipFill rotWithShape="1">
          <a:blip r:embed="rId4">
            <a:alphaModFix/>
          </a:blip>
          <a:srcRect/>
          <a:stretch/>
        </p:blipFill>
        <p:spPr>
          <a:xfrm>
            <a:off x="2058017" y="1027975"/>
            <a:ext cx="6436924" cy="5655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ed65c3ef35_0_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81" name="Google Shape;181;g2ed65c3ef35_0_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82" name="Google Shape;182;g2ed65c3ef35_0_85"/>
          <p:cNvPicPr preferRelativeResize="0"/>
          <p:nvPr/>
        </p:nvPicPr>
        <p:blipFill rotWithShape="1">
          <a:blip r:embed="rId3">
            <a:alphaModFix/>
          </a:blip>
          <a:srcRect/>
          <a:stretch/>
        </p:blipFill>
        <p:spPr>
          <a:xfrm>
            <a:off x="0" y="0"/>
            <a:ext cx="12191999" cy="6819257"/>
          </a:xfrm>
          <a:prstGeom prst="rect">
            <a:avLst/>
          </a:prstGeom>
          <a:noFill/>
          <a:ln>
            <a:noFill/>
          </a:ln>
        </p:spPr>
      </p:pic>
      <p:pic>
        <p:nvPicPr>
          <p:cNvPr id="183" name="Google Shape;183;g2ed65c3ef35_0_85"/>
          <p:cNvPicPr preferRelativeResize="0"/>
          <p:nvPr/>
        </p:nvPicPr>
        <p:blipFill rotWithShape="1">
          <a:blip r:embed="rId4">
            <a:alphaModFix/>
          </a:blip>
          <a:srcRect b="6437"/>
          <a:stretch/>
        </p:blipFill>
        <p:spPr>
          <a:xfrm>
            <a:off x="738175" y="1625192"/>
            <a:ext cx="8565024" cy="333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ed65c3ef35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89" name="Google Shape;189;g2ed65c3ef35_0_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90" name="Google Shape;190;g2ed65c3ef35_0_92"/>
          <p:cNvPicPr preferRelativeResize="0"/>
          <p:nvPr/>
        </p:nvPicPr>
        <p:blipFill rotWithShape="1">
          <a:blip r:embed="rId3">
            <a:alphaModFix/>
          </a:blip>
          <a:srcRect/>
          <a:stretch/>
        </p:blipFill>
        <p:spPr>
          <a:xfrm>
            <a:off x="-26196" y="0"/>
            <a:ext cx="12244393" cy="6858000"/>
          </a:xfrm>
          <a:prstGeom prst="rect">
            <a:avLst/>
          </a:prstGeom>
          <a:noFill/>
          <a:ln>
            <a:noFill/>
          </a:ln>
        </p:spPr>
      </p:pic>
      <p:sp>
        <p:nvSpPr>
          <p:cNvPr id="191" name="Google Shape;191;g2ed65c3ef35_0_92"/>
          <p:cNvSpPr txBox="1"/>
          <p:nvPr/>
        </p:nvSpPr>
        <p:spPr>
          <a:xfrm>
            <a:off x="4731233" y="840212"/>
            <a:ext cx="5000700" cy="4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CO" sz="3600" b="1" i="0" u="none" strike="noStrike" cap="none" dirty="0">
                <a:solidFill>
                  <a:schemeClr val="tx1">
                    <a:lumMod val="50000"/>
                    <a:lumOff val="50000"/>
                  </a:schemeClr>
                </a:solidFill>
                <a:latin typeface="Roboto"/>
                <a:ea typeface="Play"/>
                <a:cs typeface="Play"/>
                <a:sym typeface="Play"/>
              </a:rPr>
              <a:t>RIESGOS</a:t>
            </a:r>
            <a:endParaRPr sz="3600" i="0" u="none" strike="noStrike" cap="none" dirty="0">
              <a:solidFill>
                <a:schemeClr val="tx1">
                  <a:lumMod val="50000"/>
                  <a:lumOff val="50000"/>
                </a:schemeClr>
              </a:solidFill>
              <a:latin typeface="Roboto"/>
              <a:ea typeface="Play"/>
              <a:cs typeface="Play"/>
              <a:sym typeface="Play"/>
            </a:endParaRPr>
          </a:p>
        </p:txBody>
      </p:sp>
      <p:pic>
        <p:nvPicPr>
          <p:cNvPr id="192" name="Google Shape;192;g2ed65c3ef35_0_92"/>
          <p:cNvPicPr preferRelativeResize="0"/>
          <p:nvPr/>
        </p:nvPicPr>
        <p:blipFill rotWithShape="1">
          <a:blip r:embed="rId4">
            <a:alphaModFix/>
          </a:blip>
          <a:srcRect l="5951" t="6983" r="12402" b="6794"/>
          <a:stretch/>
        </p:blipFill>
        <p:spPr>
          <a:xfrm>
            <a:off x="2994834" y="1652362"/>
            <a:ext cx="8473499" cy="355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2771</Words>
  <Application>Microsoft Office PowerPoint</Application>
  <PresentationFormat>Panorámica</PresentationFormat>
  <Paragraphs>213</Paragraphs>
  <Slides>50</Slides>
  <Notes>50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Roboto</vt:lpstr>
      <vt:lpstr>Arial</vt:lpstr>
      <vt:lpstr>Verdana</vt:lpstr>
      <vt:lpstr>Play</vt:lpstr>
      <vt:lpstr>Courier New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Franco, Bertha I</dc:creator>
  <cp:lastModifiedBy>Nicolás Zuluaga T</cp:lastModifiedBy>
  <cp:revision>3</cp:revision>
  <dcterms:created xsi:type="dcterms:W3CDTF">2024-07-16T23:06:14Z</dcterms:created>
  <dcterms:modified xsi:type="dcterms:W3CDTF">2024-07-23T22:12:18Z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2024-07-16T23:21:15Z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e5f45197-6c96-44e2-bea4-05e5eb826925</vt:lpwstr>
  </property>
  <property fmtid="{D5CDD505-2E9C-101B-9397-08002B2CF9AE}" pid="8" name="MSIP_Label_38f1469a-2c2a-4aee-b92b-090d4c5468ff_ContentBits">
    <vt:lpwstr>0</vt:lpwstr>
  </property>
</Properties>
</file>